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 id="2147483671" r:id="rId2"/>
  </p:sldMasterIdLst>
  <p:notesMasterIdLst>
    <p:notesMasterId r:id="rId6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Lst>
  <p:sldSz cx="16256000" cy="9144000"/>
  <p:notesSz cx="6858000" cy="9144000"/>
  <p:embeddedFontLst>
    <p:embeddedFont>
      <p:font typeface="Open Sans SemiBold" charset="0"/>
      <p:regular r:id="rId66"/>
      <p:bold r:id="rId67"/>
      <p:italic r:id="rId68"/>
      <p:boldItalic r:id="rId69"/>
    </p:embeddedFont>
    <p:embeddedFont>
      <p:font typeface="Open Sans" charset="0"/>
      <p:regular r:id="rId70"/>
      <p:bold r:id="rId71"/>
      <p:italic r:id="rId72"/>
      <p:boldItalic r:id="rId73"/>
    </p:embeddedFont>
    <p:embeddedFont>
      <p:font typeface="Calibri"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Full" cryptAlgorithmClass="hash" cryptAlgorithmType="typeAny" cryptAlgorithmSid="4" spinCount="100000" saltData="pbsoRw2+vQ+uuxQPTHwUDg==" hashData="HlLwycotp1uMf4EcUBAGGL0e3/A="/>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880">
          <p15:clr>
            <a:srgbClr val="A4A3A4"/>
          </p15:clr>
        </p15:guide>
        <p15:guide id="2" pos="512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8" roundtripDataSignature="AMtx7mj94FHW2wEGpSDt4T8hZtibEbmTw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8C8397DC-C6F6-4589-A8D9-0EFE9D391E31}">
  <a:tblStyle styleId="{8C8397DC-C6F6-4589-A8D9-0EFE9D391E31}"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81291E73-5814-4CD5-9BFC-70D05FFC1533}"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b="off" i="off"/>
      <a:tcStyle>
        <a:tcBdr/>
        <a:fill>
          <a:solidFill>
            <a:srgbClr val="CACACA"/>
          </a:solidFill>
        </a:fill>
      </a:tcStyle>
    </a:band1H>
    <a:band2H>
      <a:tcTxStyle b="off" i="off"/>
      <a:tcStyle>
        <a:tcBdr/>
      </a:tcStyle>
    </a:band2H>
    <a:band1V>
      <a:tcTxStyle b="off" i="off"/>
      <a:tcStyle>
        <a:tcBdr/>
        <a:fill>
          <a:solidFill>
            <a:srgbClr val="CACACA"/>
          </a:solidFill>
        </a:fill>
      </a:tcStyle>
    </a:band1V>
    <a:band2V>
      <a:tcTxStyle b="off" i="off"/>
      <a:tcStyle>
        <a:tcBdr/>
      </a:tcStyle>
    </a:band2V>
    <a:lastCol>
      <a:tcTxStyle b="on" i="off">
        <a:font>
          <a:latin typeface="Arial"/>
          <a:ea typeface="Arial"/>
          <a:cs typeface="Arial"/>
        </a:font>
        <a:schemeClr val="lt1"/>
      </a:tcTxStyle>
      <a:tcStyle>
        <a:tcBdr/>
        <a:fill>
          <a:solidFill>
            <a:schemeClr val="dk1"/>
          </a:solidFill>
        </a:fill>
      </a:tcStyle>
    </a:lastCol>
    <a:firstCol>
      <a:tcTxStyle b="on" i="off">
        <a:font>
          <a:latin typeface="Arial"/>
          <a:ea typeface="Arial"/>
          <a:cs typeface="Arial"/>
        </a:font>
        <a:schemeClr val="lt1"/>
      </a:tcTxStyle>
      <a:tcStyle>
        <a:tcBdr/>
        <a:fill>
          <a:solidFill>
            <a:schemeClr val="dk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7" d="100"/>
          <a:sy n="57" d="100"/>
        </p:scale>
        <p:origin x="-462" y="24"/>
      </p:cViewPr>
      <p:guideLst>
        <p:guide orient="horz" pos="2880"/>
        <p:guide pos="5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3.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9.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7.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73" Type="http://schemas.openxmlformats.org/officeDocument/2006/relationships/font" Target="fonts/font8.fntdata"/><Relationship Id="rId78" Type="http://customschemas.google.com/relationships/presentationmetadata" Target="meta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1.fntdata"/><Relationship Id="rId7" Type="http://schemas.openxmlformats.org/officeDocument/2006/relationships/slide" Target="slides/slide5.xml"/><Relationship Id="rId71"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90391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3" name="Google Shape;3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171450" lvl="0" indent="-171450" algn="l" rtl="0">
              <a:lnSpc>
                <a:spcPct val="100000"/>
              </a:lnSpc>
              <a:spcBef>
                <a:spcPts val="0"/>
              </a:spcBef>
              <a:spcAft>
                <a:spcPts val="0"/>
              </a:spcAft>
              <a:buClr>
                <a:schemeClr val="dk1"/>
              </a:buClr>
              <a:buSzPts val="1200"/>
              <a:buFont typeface="Arial"/>
              <a:buChar char="•"/>
            </a:pPr>
            <a:r>
              <a:rPr lang="en-IN"/>
              <a:t>Explain what is thread safety. </a:t>
            </a:r>
            <a:endParaRPr/>
          </a:p>
          <a:p>
            <a:pPr marL="171450" lvl="0" indent="-171450" algn="l" rtl="0">
              <a:lnSpc>
                <a:spcPct val="100000"/>
              </a:lnSpc>
              <a:spcBef>
                <a:spcPts val="0"/>
              </a:spcBef>
              <a:spcAft>
                <a:spcPts val="0"/>
              </a:spcAft>
              <a:buClr>
                <a:schemeClr val="dk1"/>
              </a:buClr>
              <a:buSzPts val="1200"/>
              <a:buFont typeface="Arial"/>
              <a:buChar char="•"/>
            </a:pPr>
            <a:r>
              <a:rPr lang="en-IN"/>
              <a:t>Explain how it is achieved. </a:t>
            </a:r>
            <a:endParaRPr/>
          </a:p>
        </p:txBody>
      </p:sp>
      <p:sp>
        <p:nvSpPr>
          <p:cNvPr id="483" name="Google Shape;48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171450" lvl="0" indent="-171450" algn="l" rtl="0">
              <a:lnSpc>
                <a:spcPct val="100000"/>
              </a:lnSpc>
              <a:spcBef>
                <a:spcPts val="0"/>
              </a:spcBef>
              <a:spcAft>
                <a:spcPts val="0"/>
              </a:spcAft>
              <a:buClr>
                <a:schemeClr val="dk1"/>
              </a:buClr>
              <a:buSzPts val="1200"/>
              <a:buFont typeface="Arial"/>
              <a:buChar char="•"/>
            </a:pPr>
            <a:r>
              <a:rPr lang="en-IN"/>
              <a:t>Explain the importance of wait(), notify(), and notifyAll()</a:t>
            </a:r>
            <a:endParaRPr/>
          </a:p>
          <a:p>
            <a:pPr marL="171450" lvl="0" indent="-171450" algn="l" rtl="0">
              <a:lnSpc>
                <a:spcPct val="100000"/>
              </a:lnSpc>
              <a:spcBef>
                <a:spcPts val="0"/>
              </a:spcBef>
              <a:spcAft>
                <a:spcPts val="0"/>
              </a:spcAft>
              <a:buClr>
                <a:schemeClr val="dk1"/>
              </a:buClr>
              <a:buSzPts val="1200"/>
              <a:buFont typeface="Arial"/>
              <a:buChar char="•"/>
            </a:pPr>
            <a:r>
              <a:rPr lang="en-IN"/>
              <a:t>Explain how these help in better performance on threads.</a:t>
            </a:r>
            <a:endParaRPr/>
          </a:p>
        </p:txBody>
      </p:sp>
      <p:sp>
        <p:nvSpPr>
          <p:cNvPr id="491" name="Google Shape;491;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171450" lvl="0" indent="-171450" algn="l" rtl="0">
              <a:lnSpc>
                <a:spcPct val="100000"/>
              </a:lnSpc>
              <a:spcBef>
                <a:spcPts val="0"/>
              </a:spcBef>
              <a:spcAft>
                <a:spcPts val="0"/>
              </a:spcAft>
              <a:buClr>
                <a:schemeClr val="dk1"/>
              </a:buClr>
              <a:buSzPts val="1200"/>
              <a:buFont typeface="Arial"/>
              <a:buChar char="•"/>
            </a:pPr>
            <a:r>
              <a:rPr lang="en-IN"/>
              <a:t>Explain the working mechanisms w.r.t to each code snippet available on the slide. </a:t>
            </a:r>
            <a:endParaRPr/>
          </a:p>
        </p:txBody>
      </p:sp>
      <p:sp>
        <p:nvSpPr>
          <p:cNvPr id="511" name="Google Shape;51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 name="Google Shape;526;p13: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IN"/>
              <a:t>Trainer Notes: </a:t>
            </a:r>
            <a:endParaRPr/>
          </a:p>
          <a:p>
            <a:pPr marL="0" marR="0" lvl="0" indent="0" algn="l" rtl="0">
              <a:lnSpc>
                <a:spcPct val="100000"/>
              </a:lnSpc>
              <a:spcBef>
                <a:spcPts val="0"/>
              </a:spcBef>
              <a:spcAft>
                <a:spcPts val="0"/>
              </a:spcAft>
              <a:buClr>
                <a:schemeClr val="dk1"/>
              </a:buClr>
              <a:buSzPts val="400"/>
              <a:buFont typeface="Open Sans"/>
              <a:buNone/>
            </a:pPr>
            <a:r>
              <a:rPr lang="en-IN"/>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527" name="Google Shape;527;p13: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13</a:t>
            </a:fld>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4" name="Google Shape;53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0" lvl="0" indent="0" algn="l" rtl="0">
              <a:lnSpc>
                <a:spcPct val="100000"/>
              </a:lnSpc>
              <a:spcBef>
                <a:spcPts val="0"/>
              </a:spcBef>
              <a:spcAft>
                <a:spcPts val="0"/>
              </a:spcAft>
              <a:buSzPts val="1400"/>
              <a:buNone/>
            </a:pPr>
            <a:r>
              <a:rPr lang="en-IN"/>
              <a:t>Walk through the steps in detail.</a:t>
            </a:r>
            <a:endParaRPr/>
          </a:p>
          <a:p>
            <a:pPr marL="0" lvl="0" indent="0" algn="l" rtl="0">
              <a:lnSpc>
                <a:spcPct val="100000"/>
              </a:lnSpc>
              <a:spcBef>
                <a:spcPts val="0"/>
              </a:spcBef>
              <a:spcAft>
                <a:spcPts val="0"/>
              </a:spcAft>
              <a:buSzPts val="1400"/>
              <a:buNone/>
            </a:pPr>
            <a:endParaRPr/>
          </a:p>
        </p:txBody>
      </p:sp>
      <p:sp>
        <p:nvSpPr>
          <p:cNvPr id="535" name="Google Shape;53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Google Shape;543;p15: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IN"/>
              <a:t>Trainer Notes: </a:t>
            </a:r>
            <a:endParaRPr/>
          </a:p>
          <a:p>
            <a:pPr marL="0" marR="0" lvl="0" indent="0" algn="l" rtl="0">
              <a:lnSpc>
                <a:spcPct val="100000"/>
              </a:lnSpc>
              <a:spcBef>
                <a:spcPts val="0"/>
              </a:spcBef>
              <a:spcAft>
                <a:spcPts val="0"/>
              </a:spcAft>
              <a:buClr>
                <a:schemeClr val="dk1"/>
              </a:buClr>
              <a:buSzPts val="400"/>
              <a:buFont typeface="Open Sans"/>
              <a:buNone/>
            </a:pPr>
            <a:r>
              <a:rPr lang="en-IN"/>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544" name="Google Shape;544;p15: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15</a:t>
            </a:fld>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1" name="Google Shape;55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0" lvl="0" indent="0" algn="l" rtl="0">
              <a:lnSpc>
                <a:spcPct val="100000"/>
              </a:lnSpc>
              <a:spcBef>
                <a:spcPts val="0"/>
              </a:spcBef>
              <a:spcAft>
                <a:spcPts val="0"/>
              </a:spcAft>
              <a:buSzPts val="1400"/>
              <a:buNone/>
            </a:pPr>
            <a:r>
              <a:rPr lang="en-IN"/>
              <a:t>Walk through the steps in detail.</a:t>
            </a:r>
            <a:endParaRPr/>
          </a:p>
          <a:p>
            <a:pPr marL="0" lvl="0" indent="0" algn="l" rtl="0">
              <a:lnSpc>
                <a:spcPct val="100000"/>
              </a:lnSpc>
              <a:spcBef>
                <a:spcPts val="0"/>
              </a:spcBef>
              <a:spcAft>
                <a:spcPts val="0"/>
              </a:spcAft>
              <a:buSzPts val="1400"/>
              <a:buNone/>
            </a:pPr>
            <a:endParaRPr/>
          </a:p>
        </p:txBody>
      </p:sp>
      <p:sp>
        <p:nvSpPr>
          <p:cNvPr id="552" name="Google Shape;55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770e8b7c10_0_4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0" name="Google Shape;560;g770e8b7c10_0_4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171450" lvl="0" indent="-171450" algn="l" rtl="0">
              <a:lnSpc>
                <a:spcPct val="100000"/>
              </a:lnSpc>
              <a:spcBef>
                <a:spcPts val="0"/>
              </a:spcBef>
              <a:spcAft>
                <a:spcPts val="0"/>
              </a:spcAft>
              <a:buClr>
                <a:schemeClr val="dk1"/>
              </a:buClr>
              <a:buSzPts val="1200"/>
              <a:buFont typeface="Arial"/>
              <a:buChar char="•"/>
            </a:pPr>
            <a:r>
              <a:rPr lang="en-IN"/>
              <a:t>Explain the mechanism of serialization and deserialization.</a:t>
            </a: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566" name="Google Shape;56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p18: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IN"/>
              <a:t>Trainer Notes: </a:t>
            </a:r>
            <a:endParaRPr/>
          </a:p>
          <a:p>
            <a:pPr marL="0" marR="0" lvl="0" indent="0" algn="l" rtl="0">
              <a:lnSpc>
                <a:spcPct val="100000"/>
              </a:lnSpc>
              <a:spcBef>
                <a:spcPts val="0"/>
              </a:spcBef>
              <a:spcAft>
                <a:spcPts val="0"/>
              </a:spcAft>
              <a:buClr>
                <a:schemeClr val="dk1"/>
              </a:buClr>
              <a:buSzPts val="400"/>
              <a:buFont typeface="Open Sans"/>
              <a:buNone/>
            </a:pPr>
            <a:r>
              <a:rPr lang="en-IN"/>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598" name="Google Shape;598;p18: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19</a:t>
            </a:fld>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770e8b7c10_0_2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g770e8b7c10_0_2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a:t>Trainer Notes: These are the OSL names where a learner is expected to go through before attending this class. </a:t>
            </a:r>
            <a:endParaRPr/>
          </a:p>
          <a:p>
            <a:pPr marL="0" lvl="0" indent="0" algn="l" rtl="0">
              <a:lnSpc>
                <a:spcPct val="100000"/>
              </a:lnSpc>
              <a:spcBef>
                <a:spcPts val="0"/>
              </a:spcBef>
              <a:spcAft>
                <a:spcPts val="0"/>
              </a:spcAft>
              <a:buSzPts val="1400"/>
              <a:buNone/>
            </a:pPr>
            <a:endParaRPr/>
          </a:p>
        </p:txBody>
      </p:sp>
      <p:sp>
        <p:nvSpPr>
          <p:cNvPr id="399" name="Google Shape;399;g770e8b7c10_0_2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0" lvl="0" indent="0" algn="l" rtl="0">
              <a:lnSpc>
                <a:spcPct val="100000"/>
              </a:lnSpc>
              <a:spcBef>
                <a:spcPts val="0"/>
              </a:spcBef>
              <a:spcAft>
                <a:spcPts val="0"/>
              </a:spcAft>
              <a:buSzPts val="1400"/>
              <a:buNone/>
            </a:pPr>
            <a:r>
              <a:rPr lang="en-IN"/>
              <a:t>Walk through the steps in detail.</a:t>
            </a:r>
            <a:endParaRPr/>
          </a:p>
          <a:p>
            <a:pPr marL="0" lvl="0" indent="0" algn="l" rtl="0">
              <a:lnSpc>
                <a:spcPct val="100000"/>
              </a:lnSpc>
              <a:spcBef>
                <a:spcPts val="0"/>
              </a:spcBef>
              <a:spcAft>
                <a:spcPts val="0"/>
              </a:spcAft>
              <a:buSzPts val="1400"/>
              <a:buNone/>
            </a:pPr>
            <a:endParaRPr/>
          </a:p>
        </p:txBody>
      </p:sp>
      <p:sp>
        <p:nvSpPr>
          <p:cNvPr id="606" name="Google Shape;606;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4" name="Google Shape;61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171450" lvl="0" indent="-171450" algn="l" rtl="0">
              <a:lnSpc>
                <a:spcPct val="100000"/>
              </a:lnSpc>
              <a:spcBef>
                <a:spcPts val="0"/>
              </a:spcBef>
              <a:spcAft>
                <a:spcPts val="0"/>
              </a:spcAft>
              <a:buClr>
                <a:schemeClr val="dk1"/>
              </a:buClr>
              <a:buSzPts val="1200"/>
              <a:buFont typeface="Arial"/>
              <a:buChar char="•"/>
            </a:pPr>
            <a:r>
              <a:rPr lang="en-IN"/>
              <a:t>Explain the types of Exceptions.</a:t>
            </a:r>
            <a:endParaRPr/>
          </a:p>
          <a:p>
            <a:pPr marL="171450" lvl="0" indent="-171450" algn="l" rtl="0">
              <a:lnSpc>
                <a:spcPct val="100000"/>
              </a:lnSpc>
              <a:spcBef>
                <a:spcPts val="0"/>
              </a:spcBef>
              <a:spcAft>
                <a:spcPts val="0"/>
              </a:spcAft>
              <a:buClr>
                <a:schemeClr val="dk1"/>
              </a:buClr>
              <a:buSzPts val="1200"/>
              <a:buFont typeface="Arial"/>
              <a:buChar char="•"/>
            </a:pPr>
            <a:r>
              <a:rPr lang="en-IN"/>
              <a:t>Explain each type w.r.t the points mentioned.</a:t>
            </a:r>
            <a:endParaRPr/>
          </a:p>
        </p:txBody>
      </p:sp>
      <p:sp>
        <p:nvSpPr>
          <p:cNvPr id="620" name="Google Shape;62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171450" lvl="0" indent="-171450" algn="l" rtl="0">
              <a:lnSpc>
                <a:spcPct val="100000"/>
              </a:lnSpc>
              <a:spcBef>
                <a:spcPts val="0"/>
              </a:spcBef>
              <a:spcAft>
                <a:spcPts val="0"/>
              </a:spcAft>
              <a:buClr>
                <a:schemeClr val="dk1"/>
              </a:buClr>
              <a:buSzPts val="1200"/>
              <a:buFont typeface="Arial"/>
              <a:buChar char="•"/>
            </a:pPr>
            <a:r>
              <a:rPr lang="en-IN"/>
              <a:t>Explain the types of checked Exceptions.</a:t>
            </a:r>
            <a:endParaRPr/>
          </a:p>
          <a:p>
            <a:pPr marL="171450" lvl="0" indent="-171450" algn="l" rtl="0">
              <a:lnSpc>
                <a:spcPct val="100000"/>
              </a:lnSpc>
              <a:spcBef>
                <a:spcPts val="0"/>
              </a:spcBef>
              <a:spcAft>
                <a:spcPts val="0"/>
              </a:spcAft>
              <a:buClr>
                <a:schemeClr val="dk1"/>
              </a:buClr>
              <a:buSzPts val="1200"/>
              <a:buFont typeface="Arial"/>
              <a:buChar char="•"/>
            </a:pPr>
            <a:r>
              <a:rPr lang="en-IN"/>
              <a:t>Explain the examples mentioned.</a:t>
            </a:r>
            <a:endParaRPr/>
          </a:p>
        </p:txBody>
      </p:sp>
      <p:sp>
        <p:nvSpPr>
          <p:cNvPr id="633" name="Google Shape;633;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171450" lvl="0" indent="-171450" algn="l" rtl="0">
              <a:lnSpc>
                <a:spcPct val="100000"/>
              </a:lnSpc>
              <a:spcBef>
                <a:spcPts val="0"/>
              </a:spcBef>
              <a:spcAft>
                <a:spcPts val="0"/>
              </a:spcAft>
              <a:buClr>
                <a:schemeClr val="dk1"/>
              </a:buClr>
              <a:buSzPts val="1200"/>
              <a:buFont typeface="Arial"/>
              <a:buChar char="•"/>
            </a:pPr>
            <a:r>
              <a:rPr lang="en-IN"/>
              <a:t>Explain the difference between Errors and Exceptions w.r.t the points mentioned. </a:t>
            </a:r>
            <a:endParaRPr/>
          </a:p>
          <a:p>
            <a:pPr marL="171450" lvl="0" indent="-171450" algn="l" rtl="0">
              <a:lnSpc>
                <a:spcPct val="100000"/>
              </a:lnSpc>
              <a:spcBef>
                <a:spcPts val="0"/>
              </a:spcBef>
              <a:spcAft>
                <a:spcPts val="0"/>
              </a:spcAft>
              <a:buClr>
                <a:schemeClr val="dk1"/>
              </a:buClr>
              <a:buSzPts val="1200"/>
              <a:buFont typeface="Arial"/>
              <a:buChar char="•"/>
            </a:pPr>
            <a:r>
              <a:rPr lang="en-IN"/>
              <a:t>Explain the implementation differences. </a:t>
            </a:r>
            <a:endParaRPr/>
          </a:p>
          <a:p>
            <a:pPr marL="171450" lvl="0" indent="-171450" algn="l" rtl="0">
              <a:lnSpc>
                <a:spcPct val="100000"/>
              </a:lnSpc>
              <a:spcBef>
                <a:spcPts val="0"/>
              </a:spcBef>
              <a:spcAft>
                <a:spcPts val="0"/>
              </a:spcAft>
              <a:buClr>
                <a:schemeClr val="dk1"/>
              </a:buClr>
              <a:buSzPts val="1200"/>
              <a:buFont typeface="Arial"/>
              <a:buChar char="•"/>
            </a:pPr>
            <a:r>
              <a:rPr lang="en-IN"/>
              <a:t>Explain when errors and exceptions should be used in Java.</a:t>
            </a:r>
            <a:endParaRPr/>
          </a:p>
        </p:txBody>
      </p:sp>
      <p:sp>
        <p:nvSpPr>
          <p:cNvPr id="646" name="Google Shape;646;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171450" lvl="0" indent="-171450" algn="l" rtl="0">
              <a:lnSpc>
                <a:spcPct val="100000"/>
              </a:lnSpc>
              <a:spcBef>
                <a:spcPts val="0"/>
              </a:spcBef>
              <a:spcAft>
                <a:spcPts val="0"/>
              </a:spcAft>
              <a:buClr>
                <a:schemeClr val="dk1"/>
              </a:buClr>
              <a:buSzPts val="1200"/>
              <a:buFont typeface="Arial"/>
              <a:buChar char="•"/>
            </a:pPr>
            <a:r>
              <a:rPr lang="en-IN"/>
              <a:t>Walk through on the types of exceptions and their hierarchical order.</a:t>
            </a:r>
            <a:endParaRPr/>
          </a:p>
        </p:txBody>
      </p:sp>
      <p:sp>
        <p:nvSpPr>
          <p:cNvPr id="654" name="Google Shape;654;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5" name="Google Shape;715;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171450" lvl="0" indent="-171450" algn="l" rtl="0">
              <a:lnSpc>
                <a:spcPct val="100000"/>
              </a:lnSpc>
              <a:spcBef>
                <a:spcPts val="0"/>
              </a:spcBef>
              <a:spcAft>
                <a:spcPts val="0"/>
              </a:spcAft>
              <a:buClr>
                <a:schemeClr val="dk1"/>
              </a:buClr>
              <a:buSzPts val="1200"/>
              <a:buFont typeface="Arial"/>
              <a:buChar char="•"/>
            </a:pPr>
            <a:r>
              <a:rPr lang="en-IN"/>
              <a:t>Explain the implementation of try-catch statements.</a:t>
            </a:r>
            <a:endParaRPr/>
          </a:p>
          <a:p>
            <a:pPr marL="171450" lvl="0" indent="-95250" algn="l" rtl="0">
              <a:lnSpc>
                <a:spcPct val="100000"/>
              </a:lnSpc>
              <a:spcBef>
                <a:spcPts val="0"/>
              </a:spcBef>
              <a:spcAft>
                <a:spcPts val="0"/>
              </a:spcAft>
              <a:buClr>
                <a:schemeClr val="dk1"/>
              </a:buClr>
              <a:buSzPts val="1200"/>
              <a:buFont typeface="Arial"/>
              <a:buNone/>
            </a:pPr>
            <a:endParaRPr/>
          </a:p>
        </p:txBody>
      </p:sp>
      <p:sp>
        <p:nvSpPr>
          <p:cNvPr id="716" name="Google Shape;716;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26: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IN"/>
              <a:t>Trainer Notes: </a:t>
            </a:r>
            <a:endParaRPr/>
          </a:p>
          <a:p>
            <a:pPr marL="0" marR="0" lvl="0" indent="0" algn="l" rtl="0">
              <a:lnSpc>
                <a:spcPct val="100000"/>
              </a:lnSpc>
              <a:spcBef>
                <a:spcPts val="0"/>
              </a:spcBef>
              <a:spcAft>
                <a:spcPts val="0"/>
              </a:spcAft>
              <a:buClr>
                <a:schemeClr val="dk1"/>
              </a:buClr>
              <a:buSzPts val="400"/>
              <a:buFont typeface="Open Sans"/>
              <a:buNone/>
            </a:pPr>
            <a:r>
              <a:rPr lang="en-IN"/>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726" name="Google Shape;726;p26: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27</a:t>
            </a:fld>
            <a:endParaRPr sz="12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0" lvl="0" indent="0" algn="l" rtl="0">
              <a:lnSpc>
                <a:spcPct val="100000"/>
              </a:lnSpc>
              <a:spcBef>
                <a:spcPts val="0"/>
              </a:spcBef>
              <a:spcAft>
                <a:spcPts val="0"/>
              </a:spcAft>
              <a:buSzPts val="1400"/>
              <a:buNone/>
            </a:pPr>
            <a:r>
              <a:rPr lang="en-IN"/>
              <a:t>Walk through the steps in detail.</a:t>
            </a:r>
            <a:endParaRPr/>
          </a:p>
          <a:p>
            <a:pPr marL="0" lvl="0" indent="0" algn="l" rtl="0">
              <a:lnSpc>
                <a:spcPct val="100000"/>
              </a:lnSpc>
              <a:spcBef>
                <a:spcPts val="0"/>
              </a:spcBef>
              <a:spcAft>
                <a:spcPts val="0"/>
              </a:spcAft>
              <a:buSzPts val="1400"/>
              <a:buNone/>
            </a:pPr>
            <a:endParaRPr/>
          </a:p>
        </p:txBody>
      </p:sp>
      <p:sp>
        <p:nvSpPr>
          <p:cNvPr id="734" name="Google Shape;734;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2" name="Google Shape;742;p28: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IN"/>
              <a:t>Trainer Notes: </a:t>
            </a:r>
            <a:endParaRPr/>
          </a:p>
          <a:p>
            <a:pPr marL="0" marR="0" lvl="0" indent="0" algn="l" rtl="0">
              <a:lnSpc>
                <a:spcPct val="100000"/>
              </a:lnSpc>
              <a:spcBef>
                <a:spcPts val="0"/>
              </a:spcBef>
              <a:spcAft>
                <a:spcPts val="0"/>
              </a:spcAft>
              <a:buClr>
                <a:schemeClr val="dk1"/>
              </a:buClr>
              <a:buSzPts val="400"/>
              <a:buFont typeface="Open Sans"/>
              <a:buNone/>
            </a:pPr>
            <a:r>
              <a:rPr lang="en-IN"/>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743" name="Google Shape;743;p28: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29</a:t>
            </a:fld>
            <a:endParaRPr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770e8b7c10_0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g770e8b7c10_0_2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IN"/>
              <a:t>Trainer Notes: This is a recap of the OSL module(s) that the learners are expected to go through before attending this lesson. </a:t>
            </a:r>
            <a:endParaRPr/>
          </a:p>
          <a:p>
            <a:pPr marL="0" lvl="0" indent="0" algn="l" rtl="0">
              <a:lnSpc>
                <a:spcPct val="100000"/>
              </a:lnSpc>
              <a:spcBef>
                <a:spcPts val="0"/>
              </a:spcBef>
              <a:spcAft>
                <a:spcPts val="0"/>
              </a:spcAft>
              <a:buSzPts val="1400"/>
              <a:buNone/>
            </a:pPr>
            <a:endParaRPr/>
          </a:p>
        </p:txBody>
      </p:sp>
      <p:sp>
        <p:nvSpPr>
          <p:cNvPr id="407" name="Google Shape;407;g770e8b7c10_0_2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0" name="Google Shape;75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0" lvl="0" indent="0" algn="l" rtl="0">
              <a:lnSpc>
                <a:spcPct val="100000"/>
              </a:lnSpc>
              <a:spcBef>
                <a:spcPts val="0"/>
              </a:spcBef>
              <a:spcAft>
                <a:spcPts val="0"/>
              </a:spcAft>
              <a:buSzPts val="1400"/>
              <a:buNone/>
            </a:pPr>
            <a:r>
              <a:rPr lang="en-IN"/>
              <a:t>Walk through the steps in detail.</a:t>
            </a:r>
            <a:endParaRPr/>
          </a:p>
          <a:p>
            <a:pPr marL="0" lvl="0" indent="0" algn="l" rtl="0">
              <a:lnSpc>
                <a:spcPct val="100000"/>
              </a:lnSpc>
              <a:spcBef>
                <a:spcPts val="0"/>
              </a:spcBef>
              <a:spcAft>
                <a:spcPts val="0"/>
              </a:spcAft>
              <a:buSzPts val="1400"/>
              <a:buNone/>
            </a:pPr>
            <a:endParaRPr/>
          </a:p>
        </p:txBody>
      </p:sp>
      <p:sp>
        <p:nvSpPr>
          <p:cNvPr id="751" name="Google Shape;751;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9" name="Google Shape;759;p30: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IN"/>
              <a:t>Trainer Notes: </a:t>
            </a:r>
            <a:endParaRPr/>
          </a:p>
          <a:p>
            <a:pPr marL="0" marR="0" lvl="0" indent="0" algn="l" rtl="0">
              <a:lnSpc>
                <a:spcPct val="100000"/>
              </a:lnSpc>
              <a:spcBef>
                <a:spcPts val="0"/>
              </a:spcBef>
              <a:spcAft>
                <a:spcPts val="0"/>
              </a:spcAft>
              <a:buClr>
                <a:schemeClr val="dk1"/>
              </a:buClr>
              <a:buSzPts val="400"/>
              <a:buFont typeface="Open Sans"/>
              <a:buNone/>
            </a:pPr>
            <a:r>
              <a:rPr lang="en-IN"/>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760" name="Google Shape;760;p30: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31</a:t>
            </a:fld>
            <a:endParaRPr sz="12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7" name="Google Shape;767;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0" lvl="0" indent="0" algn="l" rtl="0">
              <a:lnSpc>
                <a:spcPct val="100000"/>
              </a:lnSpc>
              <a:spcBef>
                <a:spcPts val="0"/>
              </a:spcBef>
              <a:spcAft>
                <a:spcPts val="0"/>
              </a:spcAft>
              <a:buSzPts val="1400"/>
              <a:buNone/>
            </a:pPr>
            <a:r>
              <a:rPr lang="en-IN"/>
              <a:t>Walk through the steps in detail.</a:t>
            </a:r>
            <a:endParaRPr/>
          </a:p>
          <a:p>
            <a:pPr marL="0" lvl="0" indent="0" algn="l" rtl="0">
              <a:lnSpc>
                <a:spcPct val="100000"/>
              </a:lnSpc>
              <a:spcBef>
                <a:spcPts val="0"/>
              </a:spcBef>
              <a:spcAft>
                <a:spcPts val="0"/>
              </a:spcAft>
              <a:buSzPts val="1400"/>
              <a:buNone/>
            </a:pPr>
            <a:endParaRPr/>
          </a:p>
        </p:txBody>
      </p:sp>
      <p:sp>
        <p:nvSpPr>
          <p:cNvPr id="768" name="Google Shape;768;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6" name="Google Shape;77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1" name="Google Shape;78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171450" lvl="0" indent="-171450" algn="l" rtl="0">
              <a:lnSpc>
                <a:spcPct val="100000"/>
              </a:lnSpc>
              <a:spcBef>
                <a:spcPts val="0"/>
              </a:spcBef>
              <a:spcAft>
                <a:spcPts val="0"/>
              </a:spcAft>
              <a:buClr>
                <a:schemeClr val="dk1"/>
              </a:buClr>
              <a:buSzPts val="1200"/>
              <a:buFont typeface="Arial"/>
              <a:buChar char="•"/>
            </a:pPr>
            <a:r>
              <a:rPr lang="en-IN"/>
              <a:t>Explain the StandardOpenOptions Enums.</a:t>
            </a:r>
            <a:endParaRPr/>
          </a:p>
          <a:p>
            <a:pPr marL="171450" lvl="0" indent="-171450" algn="l" rtl="0">
              <a:lnSpc>
                <a:spcPct val="100000"/>
              </a:lnSpc>
              <a:spcBef>
                <a:spcPts val="0"/>
              </a:spcBef>
              <a:spcAft>
                <a:spcPts val="0"/>
              </a:spcAft>
              <a:buClr>
                <a:schemeClr val="dk1"/>
              </a:buClr>
              <a:buSzPts val="1200"/>
              <a:buFont typeface="Arial"/>
              <a:buChar char="•"/>
            </a:pPr>
            <a:r>
              <a:rPr lang="en-IN"/>
              <a:t>Explain each section and how it can be further implemented.</a:t>
            </a:r>
            <a:endParaRPr/>
          </a:p>
        </p:txBody>
      </p:sp>
      <p:sp>
        <p:nvSpPr>
          <p:cNvPr id="782" name="Google Shape;78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171450" lvl="0" indent="-171450" algn="l" rtl="0">
              <a:lnSpc>
                <a:spcPct val="100000"/>
              </a:lnSpc>
              <a:spcBef>
                <a:spcPts val="0"/>
              </a:spcBef>
              <a:spcAft>
                <a:spcPts val="0"/>
              </a:spcAft>
              <a:buClr>
                <a:schemeClr val="dk1"/>
              </a:buClr>
              <a:buSzPts val="1200"/>
              <a:buFont typeface="Arial"/>
              <a:buChar char="•"/>
            </a:pPr>
            <a:r>
              <a:rPr lang="en-IN"/>
              <a:t>Explain the file handling methods available on the slide.</a:t>
            </a:r>
            <a:endParaRPr/>
          </a:p>
        </p:txBody>
      </p:sp>
      <p:sp>
        <p:nvSpPr>
          <p:cNvPr id="791" name="Google Shape;791;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9" name="Google Shape;799;p35: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IN"/>
              <a:t>Trainer Notes: </a:t>
            </a:r>
            <a:endParaRPr/>
          </a:p>
          <a:p>
            <a:pPr marL="0" marR="0" lvl="0" indent="0" algn="l" rtl="0">
              <a:lnSpc>
                <a:spcPct val="100000"/>
              </a:lnSpc>
              <a:spcBef>
                <a:spcPts val="0"/>
              </a:spcBef>
              <a:spcAft>
                <a:spcPts val="0"/>
              </a:spcAft>
              <a:buClr>
                <a:schemeClr val="dk1"/>
              </a:buClr>
              <a:buSzPts val="400"/>
              <a:buFont typeface="Open Sans"/>
              <a:buNone/>
            </a:pPr>
            <a:r>
              <a:rPr lang="en-IN"/>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800" name="Google Shape;800;p35: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36</a:t>
            </a:fld>
            <a:endParaRPr sz="12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7" name="Google Shape;80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0" lvl="0" indent="0" algn="l" rtl="0">
              <a:lnSpc>
                <a:spcPct val="100000"/>
              </a:lnSpc>
              <a:spcBef>
                <a:spcPts val="0"/>
              </a:spcBef>
              <a:spcAft>
                <a:spcPts val="0"/>
              </a:spcAft>
              <a:buSzPts val="1400"/>
              <a:buNone/>
            </a:pPr>
            <a:r>
              <a:rPr lang="en-IN"/>
              <a:t>Walk through the steps in detail.</a:t>
            </a:r>
            <a:endParaRPr/>
          </a:p>
          <a:p>
            <a:pPr marL="0" lvl="0" indent="0" algn="l" rtl="0">
              <a:lnSpc>
                <a:spcPct val="100000"/>
              </a:lnSpc>
              <a:spcBef>
                <a:spcPts val="0"/>
              </a:spcBef>
              <a:spcAft>
                <a:spcPts val="0"/>
              </a:spcAft>
              <a:buSzPts val="1400"/>
              <a:buNone/>
            </a:pPr>
            <a:endParaRPr/>
          </a:p>
        </p:txBody>
      </p:sp>
      <p:sp>
        <p:nvSpPr>
          <p:cNvPr id="808" name="Google Shape;808;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770e8b7c10_0_4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6" name="Google Shape;816;g770e8b7c10_0_4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171450" lvl="0" indent="-171450" algn="l" rtl="0">
              <a:lnSpc>
                <a:spcPct val="100000"/>
              </a:lnSpc>
              <a:spcBef>
                <a:spcPts val="0"/>
              </a:spcBef>
              <a:spcAft>
                <a:spcPts val="0"/>
              </a:spcAft>
              <a:buClr>
                <a:schemeClr val="dk1"/>
              </a:buClr>
              <a:buSzPts val="1200"/>
              <a:buFont typeface="Arial"/>
              <a:buChar char="•"/>
            </a:pPr>
            <a:r>
              <a:rPr lang="en-IN"/>
              <a:t>Explain the importance of Classes and Objects in Java.</a:t>
            </a:r>
            <a:endParaRPr/>
          </a:p>
          <a:p>
            <a:pPr marL="171450" lvl="0" indent="-171450" algn="l" rtl="0">
              <a:lnSpc>
                <a:spcPct val="100000"/>
              </a:lnSpc>
              <a:spcBef>
                <a:spcPts val="0"/>
              </a:spcBef>
              <a:spcAft>
                <a:spcPts val="0"/>
              </a:spcAft>
              <a:buClr>
                <a:schemeClr val="dk1"/>
              </a:buClr>
              <a:buSzPts val="1200"/>
              <a:buFont typeface="Arial"/>
              <a:buChar char="•"/>
            </a:pPr>
            <a:r>
              <a:rPr lang="en-IN"/>
              <a:t>Explain how a source file needs to be declared.</a:t>
            </a:r>
            <a:endParaRPr/>
          </a:p>
        </p:txBody>
      </p:sp>
      <p:sp>
        <p:nvSpPr>
          <p:cNvPr id="822" name="Google Shape;82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770e8b7c10_0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g770e8b7c10_0_2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IN"/>
              <a:t>Trainer Notes: This is a recap of the OSL module(s) that the learners are expected to go through before attending this lesson. </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endParaRPr/>
          </a:p>
        </p:txBody>
      </p:sp>
      <p:sp>
        <p:nvSpPr>
          <p:cNvPr id="418" name="Google Shape;418;g770e8b7c10_0_2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171450" lvl="0" indent="-171450" algn="l" rtl="0">
              <a:lnSpc>
                <a:spcPct val="100000"/>
              </a:lnSpc>
              <a:spcBef>
                <a:spcPts val="0"/>
              </a:spcBef>
              <a:spcAft>
                <a:spcPts val="0"/>
              </a:spcAft>
              <a:buClr>
                <a:schemeClr val="dk1"/>
              </a:buClr>
              <a:buSzPts val="1200"/>
              <a:buFont typeface="Arial"/>
              <a:buChar char="•"/>
            </a:pPr>
            <a:r>
              <a:rPr lang="en-IN"/>
              <a:t>Explain Encapsulation in-detail w.r.t the points mentioned on the slide.</a:t>
            </a:r>
            <a:endParaRPr/>
          </a:p>
        </p:txBody>
      </p:sp>
      <p:sp>
        <p:nvSpPr>
          <p:cNvPr id="831" name="Google Shape;831;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0" name="Google Shape;84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171450" lvl="0" indent="-171450" algn="l" rtl="0">
              <a:lnSpc>
                <a:spcPct val="100000"/>
              </a:lnSpc>
              <a:spcBef>
                <a:spcPts val="0"/>
              </a:spcBef>
              <a:spcAft>
                <a:spcPts val="0"/>
              </a:spcAft>
              <a:buClr>
                <a:schemeClr val="dk1"/>
              </a:buClr>
              <a:buSzPts val="1200"/>
              <a:buFont typeface="Arial"/>
              <a:buChar char="•"/>
            </a:pPr>
            <a:r>
              <a:rPr lang="en-IN"/>
              <a:t>Explain Abstraction in-detail w.r.t the points mentioned on the slide.</a:t>
            </a:r>
            <a:endParaRPr/>
          </a:p>
          <a:p>
            <a:pPr marL="0" lvl="0" indent="0" algn="l" rtl="0">
              <a:lnSpc>
                <a:spcPct val="100000"/>
              </a:lnSpc>
              <a:spcBef>
                <a:spcPts val="0"/>
              </a:spcBef>
              <a:spcAft>
                <a:spcPts val="0"/>
              </a:spcAft>
              <a:buSzPts val="1400"/>
              <a:buNone/>
            </a:pPr>
            <a:endParaRPr/>
          </a:p>
        </p:txBody>
      </p:sp>
      <p:sp>
        <p:nvSpPr>
          <p:cNvPr id="841" name="Google Shape;841;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0" name="Google Shape;86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171450" lvl="0" indent="-171450" algn="l" rtl="0">
              <a:lnSpc>
                <a:spcPct val="100000"/>
              </a:lnSpc>
              <a:spcBef>
                <a:spcPts val="0"/>
              </a:spcBef>
              <a:spcAft>
                <a:spcPts val="0"/>
              </a:spcAft>
              <a:buClr>
                <a:schemeClr val="dk1"/>
              </a:buClr>
              <a:buSzPts val="1200"/>
              <a:buFont typeface="Arial"/>
              <a:buChar char="•"/>
            </a:pPr>
            <a:r>
              <a:rPr lang="en-IN"/>
              <a:t>Explain Polymorphism in-detail w.r.t the points mentioned on the slide.</a:t>
            </a:r>
            <a:endParaRPr/>
          </a:p>
          <a:p>
            <a:pPr marL="0" lvl="0" indent="0" algn="l" rtl="0">
              <a:lnSpc>
                <a:spcPct val="100000"/>
              </a:lnSpc>
              <a:spcBef>
                <a:spcPts val="0"/>
              </a:spcBef>
              <a:spcAft>
                <a:spcPts val="0"/>
              </a:spcAft>
              <a:buSzPts val="1400"/>
              <a:buNone/>
            </a:pPr>
            <a:endParaRPr/>
          </a:p>
        </p:txBody>
      </p:sp>
      <p:sp>
        <p:nvSpPr>
          <p:cNvPr id="861" name="Google Shape;86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8" name="Google Shape;87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171450" lvl="0" indent="-171450" algn="l" rtl="0">
              <a:lnSpc>
                <a:spcPct val="100000"/>
              </a:lnSpc>
              <a:spcBef>
                <a:spcPts val="0"/>
              </a:spcBef>
              <a:spcAft>
                <a:spcPts val="0"/>
              </a:spcAft>
              <a:buClr>
                <a:schemeClr val="dk1"/>
              </a:buClr>
              <a:buSzPts val="1200"/>
              <a:buFont typeface="Arial"/>
              <a:buChar char="•"/>
            </a:pPr>
            <a:r>
              <a:rPr lang="en-IN"/>
              <a:t>Explain Inheritance in-detail w.r.t the points mentioned on the slide.</a:t>
            </a:r>
            <a:endParaRPr/>
          </a:p>
          <a:p>
            <a:pPr marL="0" lvl="0" indent="0" algn="l" rtl="0">
              <a:lnSpc>
                <a:spcPct val="100000"/>
              </a:lnSpc>
              <a:spcBef>
                <a:spcPts val="0"/>
              </a:spcBef>
              <a:spcAft>
                <a:spcPts val="0"/>
              </a:spcAft>
              <a:buSzPts val="1400"/>
              <a:buNone/>
            </a:pPr>
            <a:endParaRPr/>
          </a:p>
        </p:txBody>
      </p:sp>
      <p:sp>
        <p:nvSpPr>
          <p:cNvPr id="879" name="Google Shape;879;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6" name="Google Shape;896;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171450" lvl="0" indent="-171450" algn="l" rtl="0">
              <a:lnSpc>
                <a:spcPct val="100000"/>
              </a:lnSpc>
              <a:spcBef>
                <a:spcPts val="0"/>
              </a:spcBef>
              <a:spcAft>
                <a:spcPts val="0"/>
              </a:spcAft>
              <a:buClr>
                <a:schemeClr val="dk1"/>
              </a:buClr>
              <a:buSzPts val="1200"/>
              <a:buFont typeface="Arial"/>
              <a:buChar char="•"/>
            </a:pPr>
            <a:r>
              <a:rPr lang="en-IN"/>
              <a:t>Explain Association, Aggregation, and Composition in-detail w.r.t the points mentioned on the slide.</a:t>
            </a:r>
            <a:endParaRPr/>
          </a:p>
          <a:p>
            <a:pPr marL="0" lvl="0" indent="0" algn="l" rtl="0">
              <a:lnSpc>
                <a:spcPct val="100000"/>
              </a:lnSpc>
              <a:spcBef>
                <a:spcPts val="0"/>
              </a:spcBef>
              <a:spcAft>
                <a:spcPts val="0"/>
              </a:spcAft>
              <a:buSzPts val="1400"/>
              <a:buNone/>
            </a:pPr>
            <a:endParaRPr/>
          </a:p>
        </p:txBody>
      </p:sp>
      <p:sp>
        <p:nvSpPr>
          <p:cNvPr id="897" name="Google Shape;897;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3" name="Google Shape;913;p43: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IN"/>
              <a:t>Trainer Notes: </a:t>
            </a:r>
            <a:endParaRPr/>
          </a:p>
          <a:p>
            <a:pPr marL="0" marR="0" lvl="0" indent="0" algn="l" rtl="0">
              <a:lnSpc>
                <a:spcPct val="100000"/>
              </a:lnSpc>
              <a:spcBef>
                <a:spcPts val="0"/>
              </a:spcBef>
              <a:spcAft>
                <a:spcPts val="0"/>
              </a:spcAft>
              <a:buClr>
                <a:schemeClr val="dk1"/>
              </a:buClr>
              <a:buSzPts val="400"/>
              <a:buFont typeface="Open Sans"/>
              <a:buNone/>
            </a:pPr>
            <a:r>
              <a:rPr lang="en-IN"/>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914" name="Google Shape;914;p43: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45</a:t>
            </a:fld>
            <a:endParaRPr sz="12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1" name="Google Shape;921;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0" lvl="0" indent="0" algn="l" rtl="0">
              <a:lnSpc>
                <a:spcPct val="100000"/>
              </a:lnSpc>
              <a:spcBef>
                <a:spcPts val="0"/>
              </a:spcBef>
              <a:spcAft>
                <a:spcPts val="0"/>
              </a:spcAft>
              <a:buSzPts val="1400"/>
              <a:buNone/>
            </a:pPr>
            <a:r>
              <a:rPr lang="en-IN"/>
              <a:t>Walk through the steps in detail.</a:t>
            </a:r>
            <a:endParaRPr/>
          </a:p>
        </p:txBody>
      </p:sp>
      <p:sp>
        <p:nvSpPr>
          <p:cNvPr id="922" name="Google Shape;922;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45: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IN"/>
              <a:t>Trainer Notes: </a:t>
            </a:r>
            <a:endParaRPr/>
          </a:p>
          <a:p>
            <a:pPr marL="0" marR="0" lvl="0" indent="0" algn="l" rtl="0">
              <a:lnSpc>
                <a:spcPct val="100000"/>
              </a:lnSpc>
              <a:spcBef>
                <a:spcPts val="0"/>
              </a:spcBef>
              <a:spcAft>
                <a:spcPts val="0"/>
              </a:spcAft>
              <a:buClr>
                <a:schemeClr val="dk1"/>
              </a:buClr>
              <a:buSzPts val="400"/>
              <a:buFont typeface="Open Sans"/>
              <a:buNone/>
            </a:pPr>
            <a:r>
              <a:rPr lang="en-IN"/>
              <a:t>Explain the problem statement and move to the next slide before proceeding towards the practical.</a:t>
            </a:r>
            <a:endParaRPr/>
          </a:p>
          <a:p>
            <a:pPr marL="0" marR="0" lvl="0" indent="0" algn="l" rtl="0">
              <a:lnSpc>
                <a:spcPct val="100000"/>
              </a:lnSpc>
              <a:spcBef>
                <a:spcPts val="0"/>
              </a:spcBef>
              <a:spcAft>
                <a:spcPts val="0"/>
              </a:spcAft>
              <a:buClr>
                <a:schemeClr val="dk1"/>
              </a:buClr>
              <a:buSzPts val="400"/>
              <a:buFont typeface="Open Sans"/>
              <a:buNone/>
            </a:pPr>
            <a:endParaRPr/>
          </a:p>
        </p:txBody>
      </p:sp>
      <p:sp>
        <p:nvSpPr>
          <p:cNvPr id="931" name="Google Shape;931;p45: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47</a:t>
            </a:fld>
            <a:endParaRPr sz="1200">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8" name="Google Shape;938;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a:t>
            </a:r>
            <a:endParaRPr/>
          </a:p>
          <a:p>
            <a:pPr marL="0" lvl="0" indent="0" algn="l" rtl="0">
              <a:lnSpc>
                <a:spcPct val="100000"/>
              </a:lnSpc>
              <a:spcBef>
                <a:spcPts val="0"/>
              </a:spcBef>
              <a:spcAft>
                <a:spcPts val="0"/>
              </a:spcAft>
              <a:buSzPts val="1400"/>
              <a:buNone/>
            </a:pPr>
            <a:r>
              <a:rPr lang="en-IN"/>
              <a:t>Walk through the steps in detail.</a:t>
            </a:r>
            <a:endParaRPr/>
          </a:p>
        </p:txBody>
      </p:sp>
      <p:sp>
        <p:nvSpPr>
          <p:cNvPr id="939" name="Google Shape;939;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Summarize the points given on the slide.</a:t>
            </a:r>
            <a:endParaRPr/>
          </a:p>
        </p:txBody>
      </p:sp>
      <p:sp>
        <p:nvSpPr>
          <p:cNvPr id="947" name="Google Shape;94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5: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IN"/>
              <a:t>Trainer Notes: Explain this project matching it to real-life scenario mentioned on the slide to the learners, and instruct them to work on it after the Knowledge checks. Feel free to share more information about other applications of the concept. </a:t>
            </a:r>
            <a:endParaRPr sz="1200" i="0" u="none" strike="noStrike" cap="none">
              <a:solidFill>
                <a:schemeClr val="dk1"/>
              </a:solidFill>
            </a:endParaRPr>
          </a:p>
        </p:txBody>
      </p:sp>
      <p:sp>
        <p:nvSpPr>
          <p:cNvPr id="427" name="Google Shape;427;p5: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5</a:t>
            </a:fld>
            <a:endParaRPr sz="1200">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9" name="Google Shape;95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3" name="Google Shape;963;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3" name="Google Shape;97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5" name="Google Shape;985;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5" name="Google Shape;995;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7" name="Google Shape;1007;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7" name="Google Shape;101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9" name="Google Shape;1029;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9" name="Google Shape;1039;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1" name="Google Shape;1051;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Summarize all the points and set an expectation about learning these pointers in this lesson. </a:t>
            </a:r>
            <a:endParaRPr/>
          </a:p>
        </p:txBody>
      </p:sp>
      <p:sp>
        <p:nvSpPr>
          <p:cNvPr id="432" name="Google Shape;43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1" name="Google Shape;1061;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3" name="Google Shape;1073;p59: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IN"/>
              <a:t>Trainer Notes: Explain the project to the learners, and instruct them to work on it.</a:t>
            </a:r>
            <a:endParaRPr sz="1200" b="0" i="0" u="none" strike="noStrike" cap="none">
              <a:solidFill>
                <a:schemeClr val="dk1"/>
              </a:solidFill>
            </a:endParaRPr>
          </a:p>
        </p:txBody>
      </p:sp>
      <p:sp>
        <p:nvSpPr>
          <p:cNvPr id="1074" name="Google Shape;1074;p59: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IN" sz="1200">
                <a:solidFill>
                  <a:schemeClr val="dk1"/>
                </a:solidFill>
              </a:rPr>
              <a:t>61</a:t>
            </a:fld>
            <a:endParaRPr sz="1200">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1" name="Google Shape;1081;p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IN"/>
              <a:t>Trainer Notes:  Summarize these pointers and instruct learners to be prepared before attending the next class. </a:t>
            </a:r>
            <a:endParaRPr/>
          </a:p>
        </p:txBody>
      </p:sp>
      <p:sp>
        <p:nvSpPr>
          <p:cNvPr id="1082" name="Google Shape;1082;p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IN"/>
              <a:t>62</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 name="Google Shape;4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171450" lvl="0" indent="-171450" algn="l" rtl="0">
              <a:lnSpc>
                <a:spcPct val="100000"/>
              </a:lnSpc>
              <a:spcBef>
                <a:spcPts val="0"/>
              </a:spcBef>
              <a:spcAft>
                <a:spcPts val="0"/>
              </a:spcAft>
              <a:buClr>
                <a:schemeClr val="dk1"/>
              </a:buClr>
              <a:buSzPts val="1200"/>
              <a:buFont typeface="Arial"/>
              <a:buChar char="•"/>
            </a:pPr>
            <a:r>
              <a:rPr lang="en-IN"/>
              <a:t>Explain concurrency and multithreading approach in Java. </a:t>
            </a:r>
            <a:endParaRPr/>
          </a:p>
          <a:p>
            <a:pPr marL="171450" lvl="0" indent="-171450" algn="l" rtl="0">
              <a:lnSpc>
                <a:spcPct val="100000"/>
              </a:lnSpc>
              <a:spcBef>
                <a:spcPts val="0"/>
              </a:spcBef>
              <a:spcAft>
                <a:spcPts val="0"/>
              </a:spcAft>
              <a:buClr>
                <a:schemeClr val="dk1"/>
              </a:buClr>
              <a:buSzPts val="1200"/>
              <a:buFont typeface="Arial"/>
              <a:buChar char="•"/>
            </a:pPr>
            <a:r>
              <a:rPr lang="en-IN"/>
              <a:t>Explain how threads can be created. </a:t>
            </a:r>
            <a:endParaRPr/>
          </a:p>
        </p:txBody>
      </p:sp>
      <p:sp>
        <p:nvSpPr>
          <p:cNvPr id="451" name="Google Shape;451;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7" name="Google Shape;46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a:t>Trainer Notes: </a:t>
            </a:r>
            <a:endParaRPr/>
          </a:p>
          <a:p>
            <a:pPr marL="171450" lvl="0" indent="-171450" algn="l" rtl="0">
              <a:lnSpc>
                <a:spcPct val="100000"/>
              </a:lnSpc>
              <a:spcBef>
                <a:spcPts val="0"/>
              </a:spcBef>
              <a:spcAft>
                <a:spcPts val="0"/>
              </a:spcAft>
              <a:buClr>
                <a:schemeClr val="dk1"/>
              </a:buClr>
              <a:buSzPts val="1200"/>
              <a:buFont typeface="Arial"/>
              <a:buChar char="•"/>
            </a:pPr>
            <a:r>
              <a:rPr lang="en-IN"/>
              <a:t>Explain the each thread creation mechanisms where the code snippets are mentioned on the slide. </a:t>
            </a:r>
            <a:endParaRPr/>
          </a:p>
          <a:p>
            <a:pPr marL="171450" lvl="0" indent="-171450" algn="l" rtl="0">
              <a:lnSpc>
                <a:spcPct val="100000"/>
              </a:lnSpc>
              <a:spcBef>
                <a:spcPts val="0"/>
              </a:spcBef>
              <a:spcAft>
                <a:spcPts val="0"/>
              </a:spcAft>
              <a:buClr>
                <a:schemeClr val="dk1"/>
              </a:buClr>
              <a:buSzPts val="1200"/>
              <a:buFont typeface="Arial"/>
              <a:buChar char="•"/>
            </a:pPr>
            <a:r>
              <a:rPr lang="en-IN"/>
              <a:t>After couple of slides, the assisted practice is added on this concept and hence discussing the mechanisms will be suitable at the given point of time.</a:t>
            </a:r>
            <a:endParaRPr/>
          </a:p>
        </p:txBody>
      </p:sp>
      <p:sp>
        <p:nvSpPr>
          <p:cNvPr id="468" name="Google Shape;46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5"/>
        <p:cNvGrpSpPr/>
        <p:nvPr/>
      </p:nvGrpSpPr>
      <p:grpSpPr>
        <a:xfrm>
          <a:off x="0" y="0"/>
          <a:ext cx="0" cy="0"/>
          <a:chOff x="0" y="0"/>
          <a:chExt cx="0" cy="0"/>
        </a:xfrm>
      </p:grpSpPr>
      <p:pic>
        <p:nvPicPr>
          <p:cNvPr id="16" name="Google Shape;16;p62"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 name="Google Shape;17;p6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 name="Google Shape;18;p62"/>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70"/>
        <p:cNvGrpSpPr/>
        <p:nvPr/>
      </p:nvGrpSpPr>
      <p:grpSpPr>
        <a:xfrm>
          <a:off x="0" y="0"/>
          <a:ext cx="0" cy="0"/>
          <a:chOff x="0" y="0"/>
          <a:chExt cx="0" cy="0"/>
        </a:xfrm>
      </p:grpSpPr>
      <p:pic>
        <p:nvPicPr>
          <p:cNvPr id="71" name="Google Shape;71;p7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2" name="Google Shape;72;p7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3" name="Google Shape;73;p71"/>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IN" sz="2800" b="1" i="0" u="none" strike="noStrike" cap="none">
                <a:solidFill>
                  <a:schemeClr val="lt1"/>
                </a:solidFill>
                <a:latin typeface="Open Sans"/>
                <a:ea typeface="Open Sans"/>
                <a:cs typeface="Open Sans"/>
                <a:sym typeface="Open Sans"/>
              </a:rPr>
              <a:t>Knowledge Check</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74"/>
        <p:cNvGrpSpPr/>
        <p:nvPr/>
      </p:nvGrpSpPr>
      <p:grpSpPr>
        <a:xfrm>
          <a:off x="0" y="0"/>
          <a:ext cx="0" cy="0"/>
          <a:chOff x="0" y="0"/>
          <a:chExt cx="0" cy="0"/>
        </a:xfrm>
      </p:grpSpPr>
      <p:pic>
        <p:nvPicPr>
          <p:cNvPr id="75" name="Google Shape;75;p7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6" name="Google Shape;76;p7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7" name="Google Shape;77;p7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8" name="Google Shape;78;p7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9" name="Google Shape;79;p7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0" name="Google Shape;80;p72"/>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A</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1" name="Google Shape;81;p72"/>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B</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2" name="Google Shape;82;p72"/>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C</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3" name="Google Shape;83;p72"/>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84" name="Google Shape;84;p72"/>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5" name="Google Shape;85;p72"/>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6" name="Google Shape;86;p72"/>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7" name="Google Shape;87;p72"/>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88"/>
        <p:cNvGrpSpPr/>
        <p:nvPr/>
      </p:nvGrpSpPr>
      <p:grpSpPr>
        <a:xfrm>
          <a:off x="0" y="0"/>
          <a:ext cx="0" cy="0"/>
          <a:chOff x="0" y="0"/>
          <a:chExt cx="0" cy="0"/>
        </a:xfrm>
      </p:grpSpPr>
      <p:pic>
        <p:nvPicPr>
          <p:cNvPr id="89" name="Google Shape;89;p7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90" name="Google Shape;90;p7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91" name="Google Shape;91;p73"/>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92" name="Google Shape;92;p7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3" name="Google Shape;93;p7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p73"/>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5" name="Google Shape;95;p73"/>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96" name="Google Shape;96;p73"/>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97" name="Google Shape;97;p73"/>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8" name="Google Shape;98;p73"/>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A</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99" name="Google Shape;99;p73"/>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B</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100" name="Google Shape;100;p73"/>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C</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101" name="Google Shape;101;p73"/>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D</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102" name="Google Shape;102;p73"/>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3" name="Google Shape;103;p73"/>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4" name="Google Shape;104;p73"/>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5" name="Google Shape;105;p73"/>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06"/>
        <p:cNvGrpSpPr/>
        <p:nvPr/>
      </p:nvGrpSpPr>
      <p:grpSpPr>
        <a:xfrm>
          <a:off x="0" y="0"/>
          <a:ext cx="0" cy="0"/>
          <a:chOff x="0" y="0"/>
          <a:chExt cx="0" cy="0"/>
        </a:xfrm>
      </p:grpSpPr>
      <p:pic>
        <p:nvPicPr>
          <p:cNvPr id="107" name="Google Shape;107;p7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08" name="Google Shape;108;p7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09" name="Google Shape;109;p74"/>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74"/>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1" name="Google Shape;111;p74"/>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12"/>
        <p:cNvGrpSpPr/>
        <p:nvPr/>
      </p:nvGrpSpPr>
      <p:grpSpPr>
        <a:xfrm>
          <a:off x="0" y="0"/>
          <a:ext cx="0" cy="0"/>
          <a:chOff x="0" y="0"/>
          <a:chExt cx="0" cy="0"/>
        </a:xfrm>
      </p:grpSpPr>
      <p:pic>
        <p:nvPicPr>
          <p:cNvPr id="113" name="Google Shape;113;p75"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14" name="Google Shape;114;p7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15" name="Google Shape;115;p75"/>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6" name="Google Shape;116;p75"/>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7" name="Google Shape;117;p75"/>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IN" sz="2800" b="1" i="0" u="none" strike="noStrike" cap="none">
                <a:solidFill>
                  <a:schemeClr val="lt1"/>
                </a:solidFill>
                <a:latin typeface="Open Sans"/>
                <a:ea typeface="Open Sans"/>
                <a:cs typeface="Open Sans"/>
                <a:sym typeface="Open Sans"/>
              </a:rPr>
              <a:t>Before the Next Class</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18"/>
        <p:cNvGrpSpPr/>
        <p:nvPr/>
      </p:nvGrpSpPr>
      <p:grpSpPr>
        <a:xfrm>
          <a:off x="0" y="0"/>
          <a:ext cx="0" cy="0"/>
          <a:chOff x="0" y="0"/>
          <a:chExt cx="0" cy="0"/>
        </a:xfrm>
      </p:grpSpPr>
      <p:pic>
        <p:nvPicPr>
          <p:cNvPr id="119" name="Google Shape;119;p76"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0" name="Google Shape;120;p7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1" name="Google Shape;121;p76"/>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22"/>
        <p:cNvGrpSpPr/>
        <p:nvPr/>
      </p:nvGrpSpPr>
      <p:grpSpPr>
        <a:xfrm>
          <a:off x="0" y="0"/>
          <a:ext cx="0" cy="0"/>
          <a:chOff x="0" y="0"/>
          <a:chExt cx="0" cy="0"/>
        </a:xfrm>
      </p:grpSpPr>
      <p:pic>
        <p:nvPicPr>
          <p:cNvPr id="123" name="Google Shape;123;p7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4" name="Google Shape;124;p7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5" name="Google Shape;125;p77"/>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26" name="Google Shape;126;p77"/>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7" name="Google Shape;127;p77"/>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8" name="Google Shape;128;p77"/>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29" name="Google Shape;129;p77"/>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30" name="Google Shape;130;p7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1" name="Google Shape;131;p7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32"/>
        <p:cNvGrpSpPr/>
        <p:nvPr/>
      </p:nvGrpSpPr>
      <p:grpSpPr>
        <a:xfrm>
          <a:off x="0" y="0"/>
          <a:ext cx="0" cy="0"/>
          <a:chOff x="0" y="0"/>
          <a:chExt cx="0" cy="0"/>
        </a:xfrm>
      </p:grpSpPr>
      <p:pic>
        <p:nvPicPr>
          <p:cNvPr id="133" name="Google Shape;133;p7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34" name="Google Shape;134;p7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35" name="Google Shape;135;p7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36" name="Google Shape;136;p78"/>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p78"/>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p78"/>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9" name="Google Shape;139;p78"/>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40" name="Google Shape;140;p78"/>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41" name="Google Shape;141;p78"/>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2" name="Google Shape;142;p78"/>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43" name="Google Shape;143;p78"/>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44" name="Google Shape;144;p78"/>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5" name="Google Shape;145;p78"/>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146"/>
        <p:cNvGrpSpPr/>
        <p:nvPr/>
      </p:nvGrpSpPr>
      <p:grpSpPr>
        <a:xfrm>
          <a:off x="0" y="0"/>
          <a:ext cx="0" cy="0"/>
          <a:chOff x="0" y="0"/>
          <a:chExt cx="0" cy="0"/>
        </a:xfrm>
      </p:grpSpPr>
      <p:pic>
        <p:nvPicPr>
          <p:cNvPr id="147" name="Google Shape;147;p7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48" name="Google Shape;148;p7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49" name="Google Shape;149;p79"/>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50" name="Google Shape;150;p79"/>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1" name="Google Shape;151;p79"/>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2" name="Google Shape;152;p79"/>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53" name="Google Shape;153;p79"/>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54" name="Google Shape;154;p79"/>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55" name="Google Shape;155;p79"/>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56" name="Google Shape;156;p79"/>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7" name="Google Shape;157;p79"/>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8" name="Google Shape;158;p79"/>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9" name="Google Shape;159;p79"/>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0" name="Google Shape;160;p79"/>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61" name="Google Shape;161;p79"/>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162"/>
        <p:cNvGrpSpPr/>
        <p:nvPr/>
      </p:nvGrpSpPr>
      <p:grpSpPr>
        <a:xfrm>
          <a:off x="0" y="0"/>
          <a:ext cx="0" cy="0"/>
          <a:chOff x="0" y="0"/>
          <a:chExt cx="0" cy="0"/>
        </a:xfrm>
      </p:grpSpPr>
      <p:pic>
        <p:nvPicPr>
          <p:cNvPr id="163" name="Google Shape;163;p8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64" name="Google Shape;164;p8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65" name="Google Shape;165;p80"/>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66" name="Google Shape;166;p80"/>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7" name="Google Shape;167;p80"/>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8" name="Google Shape;168;p80"/>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9" name="Google Shape;169;p80"/>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70" name="Google Shape;170;p80"/>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71" name="Google Shape;171;p80"/>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2" name="Google Shape;172;p80"/>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73" name="Google Shape;173;p80"/>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74" name="Google Shape;174;p80"/>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75" name="Google Shape;175;p80"/>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76" name="Google Shape;176;p80"/>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7" name="Google Shape;177;p80"/>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8" name="Google Shape;178;p80"/>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9" name="Google Shape;179;p80"/>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0" name="Google Shape;180;p80"/>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81" name="Google Shape;181;p80"/>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19"/>
        <p:cNvGrpSpPr/>
        <p:nvPr/>
      </p:nvGrpSpPr>
      <p:grpSpPr>
        <a:xfrm>
          <a:off x="0" y="0"/>
          <a:ext cx="0" cy="0"/>
          <a:chOff x="0" y="0"/>
          <a:chExt cx="0" cy="0"/>
        </a:xfrm>
      </p:grpSpPr>
      <p:pic>
        <p:nvPicPr>
          <p:cNvPr id="20" name="Google Shape;20;p63"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63"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22" name="Google Shape;22;p63"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3" name="Google Shape;23;p63"/>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 name="Google Shape;24;p63"/>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IN" sz="2800" b="1" i="0" u="none" strike="noStrike" cap="none">
                <a:solidFill>
                  <a:schemeClr val="lt1"/>
                </a:solidFill>
                <a:latin typeface="Open Sans"/>
                <a:ea typeface="Open Sans"/>
                <a:cs typeface="Open Sans"/>
                <a:sym typeface="Open Sans"/>
              </a:rPr>
              <a:t>You Already Know</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82"/>
        <p:cNvGrpSpPr/>
        <p:nvPr/>
      </p:nvGrpSpPr>
      <p:grpSpPr>
        <a:xfrm>
          <a:off x="0" y="0"/>
          <a:ext cx="0" cy="0"/>
          <a:chOff x="0" y="0"/>
          <a:chExt cx="0" cy="0"/>
        </a:xfrm>
      </p:grpSpPr>
      <p:pic>
        <p:nvPicPr>
          <p:cNvPr id="183" name="Google Shape;183;p81"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84" name="Google Shape;184;p8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85" name="Google Shape;185;p81"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86" name="Google Shape;186;p81"/>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7" name="Google Shape;187;p81"/>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88"/>
        <p:cNvGrpSpPr/>
        <p:nvPr/>
      </p:nvGrpSpPr>
      <p:grpSpPr>
        <a:xfrm>
          <a:off x="0" y="0"/>
          <a:ext cx="0" cy="0"/>
          <a:chOff x="0" y="0"/>
          <a:chExt cx="0" cy="0"/>
        </a:xfrm>
      </p:grpSpPr>
      <p:pic>
        <p:nvPicPr>
          <p:cNvPr id="189" name="Google Shape;189;p82"/>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190" name="Google Shape;190;p8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91" name="Google Shape;191;p82"/>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 name="Google Shape;192;p82"/>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3" name="Google Shape;193;p82"/>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94"/>
        <p:cNvGrpSpPr/>
        <p:nvPr/>
      </p:nvGrpSpPr>
      <p:grpSpPr>
        <a:xfrm>
          <a:off x="0" y="0"/>
          <a:ext cx="0" cy="0"/>
          <a:chOff x="0" y="0"/>
          <a:chExt cx="0" cy="0"/>
        </a:xfrm>
      </p:grpSpPr>
      <p:pic>
        <p:nvPicPr>
          <p:cNvPr id="195" name="Google Shape;195;p83"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96" name="Google Shape;196;p8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97" name="Google Shape;197;p83"/>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 name="Google Shape;198;p83"/>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9" name="Google Shape;199;p83"/>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IN" sz="2800" b="1" i="0" u="none" strike="noStrike" cap="none">
                <a:solidFill>
                  <a:schemeClr val="lt1"/>
                </a:solidFill>
                <a:latin typeface="Open Sans"/>
                <a:ea typeface="Open Sans"/>
                <a:cs typeface="Open Sans"/>
                <a:sym typeface="Open Sans"/>
              </a:rPr>
              <a:t>What Next?</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06"/>
        <p:cNvGrpSpPr/>
        <p:nvPr/>
      </p:nvGrpSpPr>
      <p:grpSpPr>
        <a:xfrm>
          <a:off x="0" y="0"/>
          <a:ext cx="0" cy="0"/>
          <a:chOff x="0" y="0"/>
          <a:chExt cx="0" cy="0"/>
        </a:xfrm>
      </p:grpSpPr>
      <p:pic>
        <p:nvPicPr>
          <p:cNvPr id="207" name="Google Shape;207;g770e8b7c10_0_255"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08" name="Google Shape;208;g770e8b7c10_0_25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09" name="Google Shape;209;g770e8b7c10_0_255"/>
          <p:cNvSpPr txBox="1">
            <a:spLocks noGrp="1"/>
          </p:cNvSpPr>
          <p:nvPr>
            <p:ph type="body" idx="1"/>
          </p:nvPr>
        </p:nvSpPr>
        <p:spPr>
          <a:xfrm>
            <a:off x="3075048"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10"/>
        <p:cNvGrpSpPr/>
        <p:nvPr/>
      </p:nvGrpSpPr>
      <p:grpSpPr>
        <a:xfrm>
          <a:off x="0" y="0"/>
          <a:ext cx="0" cy="0"/>
          <a:chOff x="0" y="0"/>
          <a:chExt cx="0" cy="0"/>
        </a:xfrm>
      </p:grpSpPr>
      <p:pic>
        <p:nvPicPr>
          <p:cNvPr id="211" name="Google Shape;211;g770e8b7c10_0_259"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12" name="Google Shape;212;g770e8b7c10_0_259"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213" name="Google Shape;213;g770e8b7c10_0_259"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214" name="Google Shape;214;g770e8b7c10_0_259"/>
          <p:cNvSpPr txBox="1">
            <a:spLocks noGrp="1"/>
          </p:cNvSpPr>
          <p:nvPr>
            <p:ph type="body" idx="1"/>
          </p:nvPr>
        </p:nvSpPr>
        <p:spPr>
          <a:xfrm>
            <a:off x="1453243" y="2244767"/>
            <a:ext cx="132099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15" name="Google Shape;215;g770e8b7c10_0_259"/>
          <p:cNvSpPr/>
          <p:nvPr/>
        </p:nvSpPr>
        <p:spPr>
          <a:xfrm>
            <a:off x="5718038" y="569353"/>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IN" sz="2800" b="1" i="0" u="none" strike="noStrike" cap="none">
                <a:solidFill>
                  <a:schemeClr val="lt1"/>
                </a:solidFill>
                <a:latin typeface="Open Sans"/>
                <a:ea typeface="Open Sans"/>
                <a:cs typeface="Open Sans"/>
                <a:sym typeface="Open Sans"/>
              </a:rPr>
              <a:t>You Already Know</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16"/>
        <p:cNvGrpSpPr/>
        <p:nvPr/>
      </p:nvGrpSpPr>
      <p:grpSpPr>
        <a:xfrm>
          <a:off x="0" y="0"/>
          <a:ext cx="0" cy="0"/>
          <a:chOff x="0" y="0"/>
          <a:chExt cx="0" cy="0"/>
        </a:xfrm>
      </p:grpSpPr>
      <p:pic>
        <p:nvPicPr>
          <p:cNvPr id="217" name="Google Shape;217;g770e8b7c10_0_26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18" name="Google Shape;218;g770e8b7c10_0_265"/>
          <p:cNvPicPr preferRelativeResize="0"/>
          <p:nvPr/>
        </p:nvPicPr>
        <p:blipFill rotWithShape="1">
          <a:blip r:embed="rId3">
            <a:alphaModFix/>
          </a:blip>
          <a:srcRect/>
          <a:stretch/>
        </p:blipFill>
        <p:spPr>
          <a:xfrm>
            <a:off x="0" y="324852"/>
            <a:ext cx="16256002" cy="9144001"/>
          </a:xfrm>
          <a:prstGeom prst="rect">
            <a:avLst/>
          </a:prstGeom>
          <a:noFill/>
          <a:ln>
            <a:noFill/>
          </a:ln>
        </p:spPr>
      </p:pic>
      <p:pic>
        <p:nvPicPr>
          <p:cNvPr id="219" name="Google Shape;219;g770e8b7c10_0_265"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220" name="Google Shape;220;g770e8b7c10_0_265"/>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21" name="Google Shape;221;g770e8b7c10_0_265"/>
          <p:cNvSpPr/>
          <p:nvPr/>
        </p:nvSpPr>
        <p:spPr>
          <a:xfrm rot="-3026765">
            <a:off x="-270691" y="849011"/>
            <a:ext cx="2404978" cy="43086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IN" sz="2800" b="1" i="0" u="none" strike="noStrike" cap="none">
                <a:solidFill>
                  <a:schemeClr val="lt1"/>
                </a:solidFill>
                <a:latin typeface="Open Sans"/>
                <a:ea typeface="Open Sans"/>
                <a:cs typeface="Open Sans"/>
                <a:sym typeface="Open Sans"/>
              </a:rPr>
              <a:t>Recap</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222"/>
        <p:cNvGrpSpPr/>
        <p:nvPr/>
      </p:nvGrpSpPr>
      <p:grpSpPr>
        <a:xfrm>
          <a:off x="0" y="0"/>
          <a:ext cx="0" cy="0"/>
          <a:chOff x="0" y="0"/>
          <a:chExt cx="0" cy="0"/>
        </a:xfrm>
      </p:grpSpPr>
      <p:pic>
        <p:nvPicPr>
          <p:cNvPr id="223" name="Google Shape;223;g770e8b7c10_0_271"/>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24" name="Google Shape;224;g770e8b7c10_0_27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25" name="Google Shape;225;g770e8b7c10_0_271"/>
          <p:cNvSpPr txBox="1">
            <a:spLocks noGrp="1"/>
          </p:cNvSpPr>
          <p:nvPr>
            <p:ph type="body" idx="1"/>
          </p:nvPr>
        </p:nvSpPr>
        <p:spPr>
          <a:xfrm>
            <a:off x="1453243" y="1808291"/>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26" name="Google Shape;226;g770e8b7c10_0_271"/>
          <p:cNvSpPr/>
          <p:nvPr/>
        </p:nvSpPr>
        <p:spPr>
          <a:xfrm>
            <a:off x="2089150" y="5693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262626"/>
              </a:buClr>
              <a:buSzPts val="2800"/>
              <a:buFont typeface="Open Sans"/>
              <a:buNone/>
            </a:pPr>
            <a:r>
              <a:rPr lang="en-IN" sz="2800" b="1" i="0" u="none" strike="noStrike" cap="none">
                <a:solidFill>
                  <a:srgbClr val="262626"/>
                </a:solidFill>
                <a:latin typeface="Open Sans"/>
                <a:ea typeface="Open Sans"/>
                <a:cs typeface="Open Sans"/>
                <a:sym typeface="Open Sans"/>
              </a:rPr>
              <a:t>A Day in the Life of a Full Stack Developer</a:t>
            </a:r>
            <a:endParaRPr sz="1800" b="0" i="0" u="none" strike="noStrike" cap="none">
              <a:solidFill>
                <a:srgbClr val="262626"/>
              </a:solidFill>
              <a:latin typeface="Arial"/>
              <a:ea typeface="Arial"/>
              <a:cs typeface="Arial"/>
              <a:sym typeface="Arial"/>
            </a:endParaRPr>
          </a:p>
        </p:txBody>
      </p:sp>
      <p:pic>
        <p:nvPicPr>
          <p:cNvPr id="227" name="Google Shape;227;g770e8b7c10_0_271"/>
          <p:cNvPicPr preferRelativeResize="0"/>
          <p:nvPr/>
        </p:nvPicPr>
        <p:blipFill rotWithShape="1">
          <a:blip r:embed="rId4">
            <a:alphaModFix/>
          </a:blip>
          <a:srcRect/>
          <a:stretch/>
        </p:blipFill>
        <p:spPr>
          <a:xfrm>
            <a:off x="2958485" y="1000240"/>
            <a:ext cx="10332954" cy="36576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28"/>
        <p:cNvGrpSpPr/>
        <p:nvPr/>
      </p:nvGrpSpPr>
      <p:grpSpPr>
        <a:xfrm>
          <a:off x="0" y="0"/>
          <a:ext cx="0" cy="0"/>
          <a:chOff x="0" y="0"/>
          <a:chExt cx="0" cy="0"/>
        </a:xfrm>
      </p:grpSpPr>
      <p:pic>
        <p:nvPicPr>
          <p:cNvPr id="229" name="Google Shape;229;g770e8b7c10_0_277"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30" name="Google Shape;230;g770e8b7c10_0_27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31" name="Google Shape;231;g770e8b7c10_0_277"/>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IN" sz="2800" b="1" i="0" u="none" strike="noStrike" cap="none">
                <a:solidFill>
                  <a:srgbClr val="3F3F3F"/>
                </a:solidFill>
                <a:latin typeface="Open Sans"/>
                <a:ea typeface="Open Sans"/>
                <a:cs typeface="Open Sans"/>
                <a:sym typeface="Open Sans"/>
              </a:rPr>
              <a:t>Learning Objectives</a:t>
            </a:r>
            <a:endParaRPr sz="1800" b="0" i="0" u="none" strike="noStrike" cap="none">
              <a:solidFill>
                <a:schemeClr val="dk1"/>
              </a:solidFill>
              <a:latin typeface="Arial"/>
              <a:ea typeface="Arial"/>
              <a:cs typeface="Arial"/>
              <a:sym typeface="Arial"/>
            </a:endParaRPr>
          </a:p>
        </p:txBody>
      </p:sp>
      <p:sp>
        <p:nvSpPr>
          <p:cNvPr id="232" name="Google Shape;232;g770e8b7c10_0_277"/>
          <p:cNvSpPr txBox="1">
            <a:spLocks noGrp="1"/>
          </p:cNvSpPr>
          <p:nvPr>
            <p:ph type="body" idx="1"/>
          </p:nvPr>
        </p:nvSpPr>
        <p:spPr>
          <a:xfrm>
            <a:off x="1470660" y="2204378"/>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33" name="Google Shape;233;g770e8b7c10_0_277"/>
          <p:cNvSpPr txBox="1">
            <a:spLocks noGrp="1"/>
          </p:cNvSpPr>
          <p:nvPr>
            <p:ph type="body" idx="2"/>
          </p:nvPr>
        </p:nvSpPr>
        <p:spPr>
          <a:xfrm>
            <a:off x="1470660" y="3377721"/>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34" name="Google Shape;234;g770e8b7c10_0_277"/>
          <p:cNvSpPr txBox="1">
            <a:spLocks noGrp="1"/>
          </p:cNvSpPr>
          <p:nvPr>
            <p:ph type="body" idx="3"/>
          </p:nvPr>
        </p:nvSpPr>
        <p:spPr>
          <a:xfrm>
            <a:off x="1470660" y="4551064"/>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35" name="Google Shape;235;g770e8b7c10_0_277"/>
          <p:cNvSpPr txBox="1">
            <a:spLocks noGrp="1"/>
          </p:cNvSpPr>
          <p:nvPr>
            <p:ph type="body" idx="4"/>
          </p:nvPr>
        </p:nvSpPr>
        <p:spPr>
          <a:xfrm>
            <a:off x="1470660" y="572440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236" name="Google Shape;236;g770e8b7c10_0_277"/>
          <p:cNvPicPr preferRelativeResize="0"/>
          <p:nvPr/>
        </p:nvPicPr>
        <p:blipFill rotWithShape="1">
          <a:blip r:embed="rId4">
            <a:alphaModFix/>
          </a:blip>
          <a:srcRect/>
          <a:stretch/>
        </p:blipFill>
        <p:spPr>
          <a:xfrm>
            <a:off x="2870200" y="1186581"/>
            <a:ext cx="4819923" cy="36576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37"/>
        <p:cNvGrpSpPr/>
        <p:nvPr/>
      </p:nvGrpSpPr>
      <p:grpSpPr>
        <a:xfrm>
          <a:off x="0" y="0"/>
          <a:ext cx="0" cy="0"/>
          <a:chOff x="0" y="0"/>
          <a:chExt cx="0" cy="0"/>
        </a:xfrm>
      </p:grpSpPr>
      <p:pic>
        <p:nvPicPr>
          <p:cNvPr id="238" name="Google Shape;238;g770e8b7c10_0_286"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39" name="Google Shape;239;g770e8b7c10_0_28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240" name="Google Shape;240;g770e8b7c10_0_286"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241" name="Google Shape;241;g770e8b7c10_0_286"/>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lvl1pPr marL="457200" lvl="0" indent="-406400" algn="ctr"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42"/>
        <p:cNvGrpSpPr/>
        <p:nvPr/>
      </p:nvGrpSpPr>
      <p:grpSpPr>
        <a:xfrm>
          <a:off x="0" y="0"/>
          <a:ext cx="0" cy="0"/>
          <a:chOff x="0" y="0"/>
          <a:chExt cx="0" cy="0"/>
        </a:xfrm>
      </p:grpSpPr>
      <p:pic>
        <p:nvPicPr>
          <p:cNvPr id="243" name="Google Shape;243;g770e8b7c10_0_291" descr="A close up of a logo&#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44" name="Google Shape;244;g770e8b7c10_0_29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45" name="Google Shape;245;g770e8b7c10_0_29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5"/>
        <p:cNvGrpSpPr/>
        <p:nvPr/>
      </p:nvGrpSpPr>
      <p:grpSpPr>
        <a:xfrm>
          <a:off x="0" y="0"/>
          <a:ext cx="0" cy="0"/>
          <a:chOff x="0" y="0"/>
          <a:chExt cx="0" cy="0"/>
        </a:xfrm>
      </p:grpSpPr>
      <p:pic>
        <p:nvPicPr>
          <p:cNvPr id="26" name="Google Shape;26;p6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 name="Google Shape;27;p64"/>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28" name="Google Shape;28;p64"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9" name="Google Shape;29;p64"/>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p64"/>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IN" sz="2800" b="1" i="0" u="none" strike="noStrike" cap="none">
                <a:solidFill>
                  <a:schemeClr val="lt1"/>
                </a:solidFill>
                <a:latin typeface="Open Sans"/>
                <a:ea typeface="Open Sans"/>
                <a:cs typeface="Open Sans"/>
                <a:sym typeface="Open Sans"/>
              </a:rPr>
              <a:t>Recap</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246"/>
        <p:cNvGrpSpPr/>
        <p:nvPr/>
      </p:nvGrpSpPr>
      <p:grpSpPr>
        <a:xfrm>
          <a:off x="0" y="0"/>
          <a:ext cx="0" cy="0"/>
          <a:chOff x="0" y="0"/>
          <a:chExt cx="0" cy="0"/>
        </a:xfrm>
      </p:grpSpPr>
      <p:pic>
        <p:nvPicPr>
          <p:cNvPr id="247" name="Google Shape;247;g770e8b7c10_0_295"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48" name="Google Shape;248;g770e8b7c10_0_29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249" name="Google Shape;249;g770e8b7c10_0_295"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250" name="Google Shape;250;g770e8b7c10_0_295"/>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1" name="Google Shape;251;g770e8b7c10_0_295"/>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252"/>
        <p:cNvGrpSpPr/>
        <p:nvPr/>
      </p:nvGrpSpPr>
      <p:grpSpPr>
        <a:xfrm>
          <a:off x="0" y="0"/>
          <a:ext cx="0" cy="0"/>
          <a:chOff x="0" y="0"/>
          <a:chExt cx="0" cy="0"/>
        </a:xfrm>
      </p:grpSpPr>
      <p:pic>
        <p:nvPicPr>
          <p:cNvPr id="253" name="Google Shape;253;g770e8b7c10_0_301"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54" name="Google Shape;254;g770e8b7c10_0_30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255" name="Google Shape;255;g770e8b7c10_0_301"/>
          <p:cNvPicPr preferRelativeResize="0"/>
          <p:nvPr/>
        </p:nvPicPr>
        <p:blipFill rotWithShape="1">
          <a:blip r:embed="rId4">
            <a:alphaModFix/>
          </a:blip>
          <a:srcRect/>
          <a:stretch/>
        </p:blipFill>
        <p:spPr>
          <a:xfrm>
            <a:off x="3302000" y="1186581"/>
            <a:ext cx="3975101" cy="365760"/>
          </a:xfrm>
          <a:prstGeom prst="rect">
            <a:avLst/>
          </a:prstGeom>
          <a:noFill/>
          <a:ln>
            <a:noFill/>
          </a:ln>
        </p:spPr>
      </p:pic>
      <p:sp>
        <p:nvSpPr>
          <p:cNvPr id="256" name="Google Shape;256;g770e8b7c10_0_301"/>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IN" sz="2800" b="1" i="0" u="none" strike="noStrike" cap="none">
                <a:solidFill>
                  <a:srgbClr val="3F3F3F"/>
                </a:solidFill>
                <a:latin typeface="Open Sans"/>
                <a:ea typeface="Open Sans"/>
                <a:cs typeface="Open Sans"/>
                <a:sym typeface="Open Sans"/>
              </a:rPr>
              <a:t>Key Takeaways</a:t>
            </a:r>
            <a:endParaRPr sz="1800" b="0" i="0" u="none" strike="noStrike" cap="none">
              <a:solidFill>
                <a:schemeClr val="dk1"/>
              </a:solidFill>
              <a:latin typeface="Arial"/>
              <a:ea typeface="Arial"/>
              <a:cs typeface="Arial"/>
              <a:sym typeface="Arial"/>
            </a:endParaRPr>
          </a:p>
        </p:txBody>
      </p:sp>
      <p:sp>
        <p:nvSpPr>
          <p:cNvPr id="257" name="Google Shape;257;g770e8b7c10_0_301"/>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58" name="Google Shape;258;g770e8b7c10_0_301"/>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59" name="Google Shape;259;g770e8b7c10_0_301"/>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60" name="Google Shape;260;g770e8b7c10_0_301"/>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261"/>
        <p:cNvGrpSpPr/>
        <p:nvPr/>
      </p:nvGrpSpPr>
      <p:grpSpPr>
        <a:xfrm>
          <a:off x="0" y="0"/>
          <a:ext cx="0" cy="0"/>
          <a:chOff x="0" y="0"/>
          <a:chExt cx="0" cy="0"/>
        </a:xfrm>
      </p:grpSpPr>
      <p:pic>
        <p:nvPicPr>
          <p:cNvPr id="262" name="Google Shape;262;g770e8b7c10_0_310"/>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63" name="Google Shape;263;g770e8b7c10_0_310"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64" name="Google Shape;264;g770e8b7c10_0_310"/>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IN" sz="2800" b="1" i="0" u="none" strike="noStrike" cap="none">
                <a:solidFill>
                  <a:schemeClr val="lt1"/>
                </a:solidFill>
                <a:latin typeface="Open Sans"/>
                <a:ea typeface="Open Sans"/>
                <a:cs typeface="Open Sans"/>
                <a:sym typeface="Open Sans"/>
              </a:rPr>
              <a:t>Knowledge Check</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265"/>
        <p:cNvGrpSpPr/>
        <p:nvPr/>
      </p:nvGrpSpPr>
      <p:grpSpPr>
        <a:xfrm>
          <a:off x="0" y="0"/>
          <a:ext cx="0" cy="0"/>
          <a:chOff x="0" y="0"/>
          <a:chExt cx="0" cy="0"/>
        </a:xfrm>
      </p:grpSpPr>
      <p:pic>
        <p:nvPicPr>
          <p:cNvPr id="266" name="Google Shape;266;g770e8b7c10_0_314"/>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67" name="Google Shape;267;g770e8b7c10_0_314"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68" name="Google Shape;268;g770e8b7c10_0_314"/>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69" name="Google Shape;269;g770e8b7c10_0_314"/>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70" name="Google Shape;270;g770e8b7c10_0_314"/>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71" name="Google Shape;271;g770e8b7c10_0_314"/>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A</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272" name="Google Shape;272;g770e8b7c10_0_314"/>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B</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273" name="Google Shape;273;g770e8b7c10_0_314"/>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C</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274" name="Google Shape;274;g770e8b7c10_0_314"/>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D</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275" name="Google Shape;275;g770e8b7c10_0_314"/>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76" name="Google Shape;276;g770e8b7c10_0_314"/>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77" name="Google Shape;277;g770e8b7c10_0_314"/>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78" name="Google Shape;278;g770e8b7c10_0_314"/>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279"/>
        <p:cNvGrpSpPr/>
        <p:nvPr/>
      </p:nvGrpSpPr>
      <p:grpSpPr>
        <a:xfrm>
          <a:off x="0" y="0"/>
          <a:ext cx="0" cy="0"/>
          <a:chOff x="0" y="0"/>
          <a:chExt cx="0" cy="0"/>
        </a:xfrm>
      </p:grpSpPr>
      <p:pic>
        <p:nvPicPr>
          <p:cNvPr id="280" name="Google Shape;280;g770e8b7c10_0_328"/>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81" name="Google Shape;281;g770e8b7c10_0_328"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82" name="Google Shape;282;g770e8b7c10_0_328"/>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83" name="Google Shape;283;g770e8b7c10_0_328"/>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4" name="Google Shape;284;g770e8b7c10_0_328"/>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5" name="Google Shape;285;g770e8b7c10_0_328"/>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6" name="Google Shape;286;g770e8b7c10_0_328"/>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87" name="Google Shape;287;g770e8b7c10_0_328"/>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288" name="Google Shape;288;g770e8b7c10_0_328"/>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9" name="Google Shape;289;g770e8b7c10_0_328"/>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A</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290" name="Google Shape;290;g770e8b7c10_0_328"/>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B</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291" name="Google Shape;291;g770e8b7c10_0_328"/>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C</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292" name="Google Shape;292;g770e8b7c10_0_328"/>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a:solidFill>
                  <a:srgbClr val="3F3F3F"/>
                </a:solidFill>
                <a:latin typeface="Open Sans"/>
                <a:ea typeface="Open Sans"/>
                <a:cs typeface="Open Sans"/>
                <a:sym typeface="Open Sans"/>
              </a:rPr>
              <a:t>D</a:t>
            </a:r>
            <a:r>
              <a:rPr lang="en-IN"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293" name="Google Shape;293;g770e8b7c10_0_328"/>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4" name="Google Shape;294;g770e8b7c10_0_328"/>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5" name="Google Shape;295;g770e8b7c10_0_328"/>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6" name="Google Shape;296;g770e8b7c10_0_328"/>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297"/>
        <p:cNvGrpSpPr/>
        <p:nvPr/>
      </p:nvGrpSpPr>
      <p:grpSpPr>
        <a:xfrm>
          <a:off x="0" y="0"/>
          <a:ext cx="0" cy="0"/>
          <a:chOff x="0" y="0"/>
          <a:chExt cx="0" cy="0"/>
        </a:xfrm>
      </p:grpSpPr>
      <p:pic>
        <p:nvPicPr>
          <p:cNvPr id="298" name="Google Shape;298;g770e8b7c10_0_346"/>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99" name="Google Shape;299;g770e8b7c10_0_34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00" name="Google Shape;300;g770e8b7c10_0_346"/>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1" name="Google Shape;301;g770e8b7c10_0_346"/>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2" name="Google Shape;302;g770e8b7c10_0_346"/>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303"/>
        <p:cNvGrpSpPr/>
        <p:nvPr/>
      </p:nvGrpSpPr>
      <p:grpSpPr>
        <a:xfrm>
          <a:off x="0" y="0"/>
          <a:ext cx="0" cy="0"/>
          <a:chOff x="0" y="0"/>
          <a:chExt cx="0" cy="0"/>
        </a:xfrm>
      </p:grpSpPr>
      <p:pic>
        <p:nvPicPr>
          <p:cNvPr id="304" name="Google Shape;304;g770e8b7c10_0_352"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05" name="Google Shape;305;g770e8b7c10_0_35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06" name="Google Shape;306;g770e8b7c10_0_352"/>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g770e8b7c10_0_352"/>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08" name="Google Shape;308;g770e8b7c10_0_352"/>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IN" sz="2800" b="1" i="0" u="none" strike="noStrike" cap="none">
                <a:solidFill>
                  <a:schemeClr val="lt1"/>
                </a:solidFill>
                <a:latin typeface="Open Sans"/>
                <a:ea typeface="Open Sans"/>
                <a:cs typeface="Open Sans"/>
                <a:sym typeface="Open Sans"/>
              </a:rPr>
              <a:t>Before the Next Class</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309"/>
        <p:cNvGrpSpPr/>
        <p:nvPr/>
      </p:nvGrpSpPr>
      <p:grpSpPr>
        <a:xfrm>
          <a:off x="0" y="0"/>
          <a:ext cx="0" cy="0"/>
          <a:chOff x="0" y="0"/>
          <a:chExt cx="0" cy="0"/>
        </a:xfrm>
      </p:grpSpPr>
      <p:pic>
        <p:nvPicPr>
          <p:cNvPr id="310" name="Google Shape;310;g770e8b7c10_0_358"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11" name="Google Shape;311;g770e8b7c10_0_358"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12" name="Google Shape;312;g770e8b7c10_0_358"/>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313"/>
        <p:cNvGrpSpPr/>
        <p:nvPr/>
      </p:nvGrpSpPr>
      <p:grpSpPr>
        <a:xfrm>
          <a:off x="0" y="0"/>
          <a:ext cx="0" cy="0"/>
          <a:chOff x="0" y="0"/>
          <a:chExt cx="0" cy="0"/>
        </a:xfrm>
      </p:grpSpPr>
      <p:pic>
        <p:nvPicPr>
          <p:cNvPr id="314" name="Google Shape;314;g770e8b7c10_0_362"/>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15" name="Google Shape;315;g770e8b7c10_0_36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16" name="Google Shape;316;g770e8b7c10_0_362"/>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17" name="Google Shape;317;g770e8b7c10_0_362"/>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8" name="Google Shape;318;g770e8b7c10_0_362"/>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9" name="Google Shape;319;g770e8b7c10_0_362"/>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20" name="Google Shape;320;g770e8b7c10_0_362"/>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21" name="Google Shape;321;g770e8b7c10_0_362"/>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22" name="Google Shape;322;g770e8b7c10_0_362"/>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323"/>
        <p:cNvGrpSpPr/>
        <p:nvPr/>
      </p:nvGrpSpPr>
      <p:grpSpPr>
        <a:xfrm>
          <a:off x="0" y="0"/>
          <a:ext cx="0" cy="0"/>
          <a:chOff x="0" y="0"/>
          <a:chExt cx="0" cy="0"/>
        </a:xfrm>
      </p:grpSpPr>
      <p:pic>
        <p:nvPicPr>
          <p:cNvPr id="324" name="Google Shape;324;g770e8b7c10_0_372"/>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25" name="Google Shape;325;g770e8b7c10_0_37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26" name="Google Shape;326;g770e8b7c10_0_372"/>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27" name="Google Shape;327;g770e8b7c10_0_372"/>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28" name="Google Shape;328;g770e8b7c10_0_372"/>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29" name="Google Shape;329;g770e8b7c10_0_372"/>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0" name="Google Shape;330;g770e8b7c10_0_372"/>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31" name="Google Shape;331;g770e8b7c10_0_372"/>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332" name="Google Shape;332;g770e8b7c10_0_372"/>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3" name="Google Shape;333;g770e8b7c10_0_372"/>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34" name="Google Shape;334;g770e8b7c10_0_372"/>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35" name="Google Shape;335;g770e8b7c10_0_372"/>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6" name="Google Shape;336;g770e8b7c10_0_372"/>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31"/>
        <p:cNvGrpSpPr/>
        <p:nvPr/>
      </p:nvGrpSpPr>
      <p:grpSpPr>
        <a:xfrm>
          <a:off x="0" y="0"/>
          <a:ext cx="0" cy="0"/>
          <a:chOff x="0" y="0"/>
          <a:chExt cx="0" cy="0"/>
        </a:xfrm>
      </p:grpSpPr>
      <p:pic>
        <p:nvPicPr>
          <p:cNvPr id="32" name="Google Shape;32;p6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3" name="Google Shape;33;p6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4" name="Google Shape;34;p65"/>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 name="Google Shape;35;p65"/>
          <p:cNvSpPr/>
          <p:nvPr/>
        </p:nvSpPr>
        <p:spPr>
          <a:xfrm>
            <a:off x="2089150" y="569353"/>
            <a:ext cx="12077700"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262626"/>
              </a:buClr>
              <a:buSzPts val="2800"/>
              <a:buFont typeface="Open Sans"/>
              <a:buNone/>
            </a:pPr>
            <a:r>
              <a:rPr lang="en-IN" sz="2800" b="1" i="0" u="none" strike="noStrike" cap="none">
                <a:solidFill>
                  <a:srgbClr val="262626"/>
                </a:solidFill>
                <a:latin typeface="Open Sans"/>
                <a:ea typeface="Open Sans"/>
                <a:cs typeface="Open Sans"/>
                <a:sym typeface="Open Sans"/>
              </a:rPr>
              <a:t>A Day in the Life of a Full Stack Developer</a:t>
            </a:r>
            <a:endParaRPr sz="1800" b="0" i="0" u="none" strike="noStrike" cap="none">
              <a:solidFill>
                <a:srgbClr val="262626"/>
              </a:solidFill>
              <a:latin typeface="Arial"/>
              <a:ea typeface="Arial"/>
              <a:cs typeface="Arial"/>
              <a:sym typeface="Arial"/>
            </a:endParaRPr>
          </a:p>
        </p:txBody>
      </p:sp>
      <p:pic>
        <p:nvPicPr>
          <p:cNvPr id="36" name="Google Shape;36;p65"/>
          <p:cNvPicPr preferRelativeResize="0"/>
          <p:nvPr/>
        </p:nvPicPr>
        <p:blipFill rotWithShape="1">
          <a:blip r:embed="rId4">
            <a:alphaModFix/>
          </a:blip>
          <a:srcRect/>
          <a:stretch/>
        </p:blipFill>
        <p:spPr>
          <a:xfrm>
            <a:off x="2958485" y="1000240"/>
            <a:ext cx="10332955" cy="36576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337"/>
        <p:cNvGrpSpPr/>
        <p:nvPr/>
      </p:nvGrpSpPr>
      <p:grpSpPr>
        <a:xfrm>
          <a:off x="0" y="0"/>
          <a:ext cx="0" cy="0"/>
          <a:chOff x="0" y="0"/>
          <a:chExt cx="0" cy="0"/>
        </a:xfrm>
      </p:grpSpPr>
      <p:pic>
        <p:nvPicPr>
          <p:cNvPr id="338" name="Google Shape;338;g770e8b7c10_0_386"/>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39" name="Google Shape;339;g770e8b7c10_0_38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40" name="Google Shape;340;g770e8b7c10_0_386"/>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41" name="Google Shape;341;g770e8b7c10_0_386"/>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42" name="Google Shape;342;g770e8b7c10_0_386"/>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43" name="Google Shape;343;g770e8b7c10_0_386"/>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44" name="Google Shape;344;g770e8b7c10_0_386"/>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45" name="Google Shape;345;g770e8b7c10_0_386"/>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46" name="Google Shape;346;g770e8b7c10_0_386"/>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47" name="Google Shape;347;g770e8b7c10_0_386"/>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48" name="Google Shape;348;g770e8b7c10_0_386"/>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49" name="Google Shape;349;g770e8b7c10_0_386"/>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50" name="Google Shape;350;g770e8b7c10_0_386"/>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51" name="Google Shape;351;g770e8b7c10_0_386"/>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52" name="Google Shape;352;g770e8b7c10_0_386"/>
          <p:cNvSpPr txBox="1">
            <a:spLocks noGrp="1"/>
          </p:cNvSpPr>
          <p:nvPr>
            <p:ph type="body" idx="7"/>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353"/>
        <p:cNvGrpSpPr/>
        <p:nvPr/>
      </p:nvGrpSpPr>
      <p:grpSpPr>
        <a:xfrm>
          <a:off x="0" y="0"/>
          <a:ext cx="0" cy="0"/>
          <a:chOff x="0" y="0"/>
          <a:chExt cx="0" cy="0"/>
        </a:xfrm>
      </p:grpSpPr>
      <p:pic>
        <p:nvPicPr>
          <p:cNvPr id="354" name="Google Shape;354;g770e8b7c10_0_402"/>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55" name="Google Shape;355;g770e8b7c10_0_40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56" name="Google Shape;356;g770e8b7c10_0_402"/>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57" name="Google Shape;357;g770e8b7c10_0_402"/>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58" name="Google Shape;358;g770e8b7c10_0_402"/>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59" name="Google Shape;359;g770e8b7c10_0_402"/>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60" name="Google Shape;360;g770e8b7c10_0_402"/>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61" name="Google Shape;361;g770e8b7c10_0_402"/>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362" name="Google Shape;362;g770e8b7c10_0_402"/>
          <p:cNvSpPr txBox="1">
            <a:spLocks noGrp="1"/>
          </p:cNvSpPr>
          <p:nvPr>
            <p:ph type="body" idx="4"/>
          </p:nvPr>
        </p:nvSpPr>
        <p:spPr>
          <a:xfrm>
            <a:off x="3328590" y="7334926"/>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63" name="Google Shape;363;g770e8b7c10_0_402"/>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64" name="Google Shape;364;g770e8b7c10_0_402"/>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65" name="Google Shape;365;g770e8b7c10_0_402"/>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66" name="Google Shape;366;g770e8b7c10_0_402"/>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67" name="Google Shape;367;g770e8b7c10_0_402"/>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68" name="Google Shape;368;g770e8b7c10_0_402"/>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69" name="Google Shape;369;g770e8b7c10_0_402"/>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70" name="Google Shape;370;g770e8b7c10_0_402"/>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71" name="Google Shape;371;g770e8b7c10_0_402"/>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72" name="Google Shape;372;g770e8b7c10_0_402"/>
          <p:cNvSpPr txBox="1">
            <a:spLocks noGrp="1"/>
          </p:cNvSpPr>
          <p:nvPr>
            <p:ph type="body" idx="9"/>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373"/>
        <p:cNvGrpSpPr/>
        <p:nvPr/>
      </p:nvGrpSpPr>
      <p:grpSpPr>
        <a:xfrm>
          <a:off x="0" y="0"/>
          <a:ext cx="0" cy="0"/>
          <a:chOff x="0" y="0"/>
          <a:chExt cx="0" cy="0"/>
        </a:xfrm>
      </p:grpSpPr>
      <p:pic>
        <p:nvPicPr>
          <p:cNvPr id="374" name="Google Shape;374;g770e8b7c10_0_422"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75" name="Google Shape;375;g770e8b7c10_0_42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376" name="Google Shape;376;g770e8b7c10_0_422"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377" name="Google Shape;377;g770e8b7c10_0_422"/>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78" name="Google Shape;378;g770e8b7c10_0_422"/>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379"/>
        <p:cNvGrpSpPr/>
        <p:nvPr/>
      </p:nvGrpSpPr>
      <p:grpSpPr>
        <a:xfrm>
          <a:off x="0" y="0"/>
          <a:ext cx="0" cy="0"/>
          <a:chOff x="0" y="0"/>
          <a:chExt cx="0" cy="0"/>
        </a:xfrm>
      </p:grpSpPr>
      <p:pic>
        <p:nvPicPr>
          <p:cNvPr id="380" name="Google Shape;380;g770e8b7c10_0_428"/>
          <p:cNvPicPr preferRelativeResize="0"/>
          <p:nvPr/>
        </p:nvPicPr>
        <p:blipFill rotWithShape="1">
          <a:blip r:embed="rId2">
            <a:alphaModFix/>
          </a:blip>
          <a:srcRect/>
          <a:stretch/>
        </p:blipFill>
        <p:spPr>
          <a:xfrm>
            <a:off x="0" y="0"/>
            <a:ext cx="16256002" cy="9143998"/>
          </a:xfrm>
          <a:prstGeom prst="rect">
            <a:avLst/>
          </a:prstGeom>
          <a:noFill/>
          <a:ln>
            <a:noFill/>
          </a:ln>
        </p:spPr>
      </p:pic>
      <p:pic>
        <p:nvPicPr>
          <p:cNvPr id="381" name="Google Shape;381;g770e8b7c10_0_428"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82" name="Google Shape;382;g770e8b7c10_0_428"/>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3" name="Google Shape;383;g770e8b7c10_0_428"/>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4" name="Google Shape;384;g770e8b7c10_0_428"/>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385"/>
        <p:cNvGrpSpPr/>
        <p:nvPr/>
      </p:nvGrpSpPr>
      <p:grpSpPr>
        <a:xfrm>
          <a:off x="0" y="0"/>
          <a:ext cx="0" cy="0"/>
          <a:chOff x="0" y="0"/>
          <a:chExt cx="0" cy="0"/>
        </a:xfrm>
      </p:grpSpPr>
      <p:pic>
        <p:nvPicPr>
          <p:cNvPr id="386" name="Google Shape;386;g770e8b7c10_0_434"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87" name="Google Shape;387;g770e8b7c10_0_434"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88" name="Google Shape;388;g770e8b7c10_0_434"/>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9" name="Google Shape;389;g770e8b7c10_0_434"/>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90" name="Google Shape;390;g770e8b7c10_0_434"/>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IN" sz="2800" b="1" i="0" u="none" strike="noStrike" cap="none">
                <a:solidFill>
                  <a:schemeClr val="lt1"/>
                </a:solidFill>
                <a:latin typeface="Open Sans"/>
                <a:ea typeface="Open Sans"/>
                <a:cs typeface="Open Sans"/>
                <a:sym typeface="Open Sans"/>
              </a:rPr>
              <a:t>What Next?</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37"/>
        <p:cNvGrpSpPr/>
        <p:nvPr/>
      </p:nvGrpSpPr>
      <p:grpSpPr>
        <a:xfrm>
          <a:off x="0" y="0"/>
          <a:ext cx="0" cy="0"/>
          <a:chOff x="0" y="0"/>
          <a:chExt cx="0" cy="0"/>
        </a:xfrm>
      </p:grpSpPr>
      <p:pic>
        <p:nvPicPr>
          <p:cNvPr id="38" name="Google Shape;38;p66"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9" name="Google Shape;39;p6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0" name="Google Shape;40;p66"/>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IN" sz="2800" b="1" i="0" u="none" strike="noStrike" cap="none">
                <a:solidFill>
                  <a:srgbClr val="3F3F3F"/>
                </a:solidFill>
                <a:latin typeface="Open Sans"/>
                <a:ea typeface="Open Sans"/>
                <a:cs typeface="Open Sans"/>
                <a:sym typeface="Open Sans"/>
              </a:rPr>
              <a:t>Learning Objectives</a:t>
            </a:r>
            <a:endParaRPr sz="1800" b="0" i="0" u="none" strike="noStrike" cap="none">
              <a:solidFill>
                <a:schemeClr val="dk1"/>
              </a:solidFill>
              <a:latin typeface="Arial"/>
              <a:ea typeface="Arial"/>
              <a:cs typeface="Arial"/>
              <a:sym typeface="Arial"/>
            </a:endParaRPr>
          </a:p>
        </p:txBody>
      </p:sp>
      <p:sp>
        <p:nvSpPr>
          <p:cNvPr id="41" name="Google Shape;41;p66"/>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2" name="Google Shape;42;p66"/>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3" name="Google Shape;43;p66"/>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 name="Google Shape;44;p66"/>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5" name="Google Shape;45;p66"/>
          <p:cNvPicPr preferRelativeResize="0"/>
          <p:nvPr/>
        </p:nvPicPr>
        <p:blipFill rotWithShape="1">
          <a:blip r:embed="rId4">
            <a:alphaModFix/>
          </a:blip>
          <a:srcRect/>
          <a:stretch/>
        </p:blipFill>
        <p:spPr>
          <a:xfrm>
            <a:off x="2870200" y="1186581"/>
            <a:ext cx="4819924" cy="36576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46"/>
        <p:cNvGrpSpPr/>
        <p:nvPr/>
      </p:nvGrpSpPr>
      <p:grpSpPr>
        <a:xfrm>
          <a:off x="0" y="0"/>
          <a:ext cx="0" cy="0"/>
          <a:chOff x="0" y="0"/>
          <a:chExt cx="0" cy="0"/>
        </a:xfrm>
      </p:grpSpPr>
      <p:pic>
        <p:nvPicPr>
          <p:cNvPr id="47" name="Google Shape;47;p67"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8" name="Google Shape;48;p6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49" name="Google Shape;49;p67"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50" name="Google Shape;50;p6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1"/>
        <p:cNvGrpSpPr/>
        <p:nvPr/>
      </p:nvGrpSpPr>
      <p:grpSpPr>
        <a:xfrm>
          <a:off x="0" y="0"/>
          <a:ext cx="0" cy="0"/>
          <a:chOff x="0" y="0"/>
          <a:chExt cx="0" cy="0"/>
        </a:xfrm>
      </p:grpSpPr>
      <p:pic>
        <p:nvPicPr>
          <p:cNvPr id="52" name="Google Shape;52;p68"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3" name="Google Shape;53;p6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4" name="Google Shape;54;p6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55"/>
        <p:cNvGrpSpPr/>
        <p:nvPr/>
      </p:nvGrpSpPr>
      <p:grpSpPr>
        <a:xfrm>
          <a:off x="0" y="0"/>
          <a:ext cx="0" cy="0"/>
          <a:chOff x="0" y="0"/>
          <a:chExt cx="0" cy="0"/>
        </a:xfrm>
      </p:grpSpPr>
      <p:pic>
        <p:nvPicPr>
          <p:cNvPr id="56" name="Google Shape;56;p69"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7" name="Google Shape;57;p6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58" name="Google Shape;58;p69"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59" name="Google Shape;59;p69"/>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69"/>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61"/>
        <p:cNvGrpSpPr/>
        <p:nvPr/>
      </p:nvGrpSpPr>
      <p:grpSpPr>
        <a:xfrm>
          <a:off x="0" y="0"/>
          <a:ext cx="0" cy="0"/>
          <a:chOff x="0" y="0"/>
          <a:chExt cx="0" cy="0"/>
        </a:xfrm>
      </p:grpSpPr>
      <p:pic>
        <p:nvPicPr>
          <p:cNvPr id="62" name="Google Shape;62;p70"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3" name="Google Shape;63;p7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64" name="Google Shape;64;p70"/>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65" name="Google Shape;65;p70"/>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IN" sz="2800" b="1" i="0" u="none" strike="noStrike" cap="none">
                <a:solidFill>
                  <a:srgbClr val="3F3F3F"/>
                </a:solidFill>
                <a:latin typeface="Open Sans"/>
                <a:ea typeface="Open Sans"/>
                <a:cs typeface="Open Sans"/>
                <a:sym typeface="Open Sans"/>
              </a:rPr>
              <a:t>Key Takeaways</a:t>
            </a:r>
            <a:endParaRPr sz="1800" b="0" i="0" u="none" strike="noStrike" cap="none">
              <a:solidFill>
                <a:schemeClr val="dk1"/>
              </a:solidFill>
              <a:latin typeface="Arial"/>
              <a:ea typeface="Arial"/>
              <a:cs typeface="Arial"/>
              <a:sym typeface="Arial"/>
            </a:endParaRPr>
          </a:p>
        </p:txBody>
      </p:sp>
      <p:sp>
        <p:nvSpPr>
          <p:cNvPr id="66" name="Google Shape;66;p70"/>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7" name="Google Shape;67;p70"/>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8" name="Google Shape;68;p70"/>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9" name="Google Shape;69;p70"/>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1"/>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1"/>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1"/>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1"/>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1"/>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g770e8b7c10_0_249"/>
          <p:cNvSpPr txBox="1">
            <a:spLocks noGrp="1"/>
          </p:cNvSpPr>
          <p:nvPr>
            <p:ph type="title"/>
          </p:nvPr>
        </p:nvSpPr>
        <p:spPr>
          <a:xfrm>
            <a:off x="1117600" y="487363"/>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2" name="Google Shape;202;g770e8b7c10_0_249"/>
          <p:cNvSpPr txBox="1">
            <a:spLocks noGrp="1"/>
          </p:cNvSpPr>
          <p:nvPr>
            <p:ph type="body" idx="1"/>
          </p:nvPr>
        </p:nvSpPr>
        <p:spPr>
          <a:xfrm>
            <a:off x="1117600" y="2433638"/>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3" name="Google Shape;203;g770e8b7c10_0_249"/>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4" name="Google Shape;204;g770e8b7c10_0_249"/>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5" name="Google Shape;205;g770e8b7c10_0_249"/>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
          <p:cNvSpPr txBox="1">
            <a:spLocks noGrp="1"/>
          </p:cNvSpPr>
          <p:nvPr>
            <p:ph type="body" idx="1"/>
          </p:nvPr>
        </p:nvSpPr>
        <p:spPr>
          <a:xfrm>
            <a:off x="1484775" y="4114800"/>
            <a:ext cx="9281100" cy="914400"/>
          </a:xfrm>
          <a:prstGeom prst="rect">
            <a:avLst/>
          </a:prstGeom>
          <a:noFill/>
          <a:ln>
            <a:noFill/>
          </a:ln>
        </p:spPr>
        <p:txBody>
          <a:bodyPr spcFirstLastPara="1" wrap="square" lIns="91425" tIns="91425" rIns="91425" bIns="91425" anchor="ctr" anchorCtr="0">
            <a:noAutofit/>
          </a:bodyPr>
          <a:lstStyle/>
          <a:p>
            <a:pPr marL="50800" lvl="0" indent="0" algn="ctr" rtl="0">
              <a:lnSpc>
                <a:spcPct val="90000"/>
              </a:lnSpc>
              <a:spcBef>
                <a:spcPts val="1000"/>
              </a:spcBef>
              <a:spcAft>
                <a:spcPts val="0"/>
              </a:spcAft>
              <a:buSzPts val="2800"/>
              <a:buNone/>
            </a:pPr>
            <a:r>
              <a:rPr lang="en-IN">
                <a:latin typeface="Open Sans SemiBold"/>
                <a:ea typeface="Open Sans SemiBold"/>
                <a:cs typeface="Open Sans SemiBold"/>
                <a:sym typeface="Open Sans SemiBold"/>
              </a:rPr>
              <a:t>Multithreading, Exception Handling, and OOPs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Thread Safety</a:t>
            </a:r>
            <a:endParaRPr/>
          </a:p>
        </p:txBody>
      </p:sp>
      <p:sp>
        <p:nvSpPr>
          <p:cNvPr id="486" name="Google Shape;486;p10"/>
          <p:cNvSpPr txBox="1"/>
          <p:nvPr/>
        </p:nvSpPr>
        <p:spPr>
          <a:xfrm>
            <a:off x="1322040" y="1550666"/>
            <a:ext cx="13668789" cy="473565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Thread safety is a process that makes the program safe to be used in a multithreaded environment. </a:t>
            </a:r>
            <a:endParaRPr sz="2200" b="0" i="0" u="none" strike="noStrike" cap="none">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endParaRPr sz="2200">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Different ways to implement thread safety are listed below:</a:t>
            </a:r>
            <a:endParaRPr sz="1400" b="0" i="0" u="none" strike="noStrike" cap="none">
              <a:solidFill>
                <a:srgbClr val="3F3F3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Use of synchronization </a:t>
            </a:r>
            <a:endParaRPr sz="1400" b="0" i="0" u="none" strike="noStrike" cap="none">
              <a:solidFill>
                <a:srgbClr val="3F3F3F"/>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Use of atomic wrapper classes from </a:t>
            </a:r>
            <a:r>
              <a:rPr lang="en-IN" sz="2200" b="0" i="1" u="none" strike="noStrike" cap="none">
                <a:solidFill>
                  <a:srgbClr val="3F3F3F"/>
                </a:solidFill>
                <a:latin typeface="Open Sans"/>
                <a:ea typeface="Open Sans"/>
                <a:cs typeface="Open Sans"/>
                <a:sym typeface="Open Sans"/>
              </a:rPr>
              <a:t>java.util.concurrent.atomic </a:t>
            </a:r>
            <a:r>
              <a:rPr lang="en-IN" sz="2200" b="0" i="0" u="none" strike="noStrike" cap="none">
                <a:solidFill>
                  <a:srgbClr val="3F3F3F"/>
                </a:solidFill>
                <a:latin typeface="Open Sans"/>
                <a:ea typeface="Open Sans"/>
                <a:cs typeface="Open Sans"/>
                <a:sym typeface="Open Sans"/>
              </a:rPr>
              <a:t>package</a:t>
            </a:r>
            <a:endParaRPr sz="1400" b="0" i="0" u="none" strike="noStrike" cap="none">
              <a:solidFill>
                <a:srgbClr val="3F3F3F"/>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Use of locks from </a:t>
            </a:r>
            <a:r>
              <a:rPr lang="en-IN" sz="2200" b="0" i="1" u="none" strike="noStrike" cap="none">
                <a:solidFill>
                  <a:srgbClr val="3F3F3F"/>
                </a:solidFill>
                <a:latin typeface="Open Sans"/>
                <a:ea typeface="Open Sans"/>
                <a:cs typeface="Open Sans"/>
                <a:sym typeface="Open Sans"/>
              </a:rPr>
              <a:t>java.util.concurrent.locks </a:t>
            </a:r>
            <a:r>
              <a:rPr lang="en-IN" sz="2200" b="0" u="none" strike="noStrike" cap="none">
                <a:solidFill>
                  <a:srgbClr val="3F3F3F"/>
                </a:solidFill>
                <a:latin typeface="Open Sans"/>
                <a:ea typeface="Open Sans"/>
                <a:cs typeface="Open Sans"/>
                <a:sym typeface="Open Sans"/>
              </a:rPr>
              <a:t>package</a:t>
            </a:r>
            <a:endParaRPr sz="1400" b="0" u="none" strike="noStrike" cap="none">
              <a:solidFill>
                <a:srgbClr val="3F3F3F"/>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Use of thread safe collection classes</a:t>
            </a:r>
            <a:endParaRPr sz="1400" b="0" i="0" u="none" strike="noStrike" cap="none">
              <a:solidFill>
                <a:srgbClr val="3F3F3F"/>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Use of a volatile keyword with variables</a:t>
            </a:r>
            <a:endParaRPr sz="1400" b="0" i="0" u="none" strike="noStrike" cap="none">
              <a:solidFill>
                <a:srgbClr val="3F3F3F"/>
              </a:solidFill>
              <a:latin typeface="Arial"/>
              <a:ea typeface="Arial"/>
              <a:cs typeface="Arial"/>
              <a:sym typeface="Arial"/>
            </a:endParaRPr>
          </a:p>
        </p:txBody>
      </p:sp>
      <p:pic>
        <p:nvPicPr>
          <p:cNvPr id="487" name="Google Shape;487;p10"/>
          <p:cNvPicPr preferRelativeResize="0"/>
          <p:nvPr/>
        </p:nvPicPr>
        <p:blipFill rotWithShape="1">
          <a:blip r:embed="rId3">
            <a:alphaModFix/>
          </a:blip>
          <a:srcRect/>
          <a:stretch/>
        </p:blipFill>
        <p:spPr>
          <a:xfrm>
            <a:off x="6257223" y="603159"/>
            <a:ext cx="3708250" cy="3657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The wait(), notify(), and notifyAll()</a:t>
            </a:r>
            <a:endParaRPr/>
          </a:p>
        </p:txBody>
      </p:sp>
      <p:sp>
        <p:nvSpPr>
          <p:cNvPr id="494" name="Google Shape;494;p11"/>
          <p:cNvSpPr txBox="1"/>
          <p:nvPr/>
        </p:nvSpPr>
        <p:spPr>
          <a:xfrm>
            <a:off x="1664385" y="1705487"/>
            <a:ext cx="1327013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The object class in Java has three final methods that allow threads to communicate about the locked status of a resource. </a:t>
            </a:r>
            <a:endParaRPr sz="1400" b="0" i="0" u="none" strike="noStrike" cap="none">
              <a:solidFill>
                <a:srgbClr val="3F3F3F"/>
              </a:solidFill>
              <a:latin typeface="Arial"/>
              <a:ea typeface="Arial"/>
              <a:cs typeface="Arial"/>
              <a:sym typeface="Arial"/>
            </a:endParaRPr>
          </a:p>
        </p:txBody>
      </p:sp>
      <p:grpSp>
        <p:nvGrpSpPr>
          <p:cNvPr id="495" name="Google Shape;495;p11"/>
          <p:cNvGrpSpPr/>
          <p:nvPr/>
        </p:nvGrpSpPr>
        <p:grpSpPr>
          <a:xfrm rot="3359328">
            <a:off x="7094764" y="2906561"/>
            <a:ext cx="3248025" cy="3055937"/>
            <a:chOff x="0" y="0"/>
            <a:chExt cx="2046" cy="1925"/>
          </a:xfrm>
        </p:grpSpPr>
        <p:sp>
          <p:nvSpPr>
            <p:cNvPr id="496" name="Google Shape;496;p11"/>
            <p:cNvSpPr/>
            <p:nvPr/>
          </p:nvSpPr>
          <p:spPr>
            <a:xfrm>
              <a:off x="258" y="398"/>
              <a:ext cx="750" cy="1312"/>
            </a:xfrm>
            <a:custGeom>
              <a:avLst/>
              <a:gdLst/>
              <a:ahLst/>
              <a:cxnLst/>
              <a:rect l="l" t="t" r="r" b="b"/>
              <a:pathLst>
                <a:path w="1859" h="3212" extrusionOk="0">
                  <a:moveTo>
                    <a:pt x="1859" y="0"/>
                  </a:moveTo>
                  <a:lnTo>
                    <a:pt x="0" y="3212"/>
                  </a:lnTo>
                  <a:lnTo>
                    <a:pt x="1859" y="1769"/>
                  </a:lnTo>
                  <a:lnTo>
                    <a:pt x="1859" y="0"/>
                  </a:lnTo>
                  <a:close/>
                </a:path>
              </a:pathLst>
            </a:custGeom>
            <a:gradFill>
              <a:gsLst>
                <a:gs pos="0">
                  <a:srgbClr val="476711"/>
                </a:gs>
                <a:gs pos="50000">
                  <a:srgbClr val="6B9B1A"/>
                </a:gs>
                <a:gs pos="100000">
                  <a:srgbClr val="476711"/>
                </a:gs>
              </a:gsLst>
              <a:lin ang="2700000" scaled="0"/>
            </a:gradFill>
            <a:ln w="9525" cap="flat" cmpd="sng">
              <a:solidFill>
                <a:srgbClr val="91919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7" name="Google Shape;497;p11"/>
            <p:cNvSpPr/>
            <p:nvPr/>
          </p:nvSpPr>
          <p:spPr>
            <a:xfrm>
              <a:off x="268" y="1126"/>
              <a:ext cx="1505" cy="591"/>
            </a:xfrm>
            <a:custGeom>
              <a:avLst/>
              <a:gdLst/>
              <a:ahLst/>
              <a:cxnLst/>
              <a:rect l="l" t="t" r="r" b="b"/>
              <a:pathLst>
                <a:path w="3730" h="1448" extrusionOk="0">
                  <a:moveTo>
                    <a:pt x="1859" y="0"/>
                  </a:moveTo>
                  <a:lnTo>
                    <a:pt x="0" y="1441"/>
                  </a:lnTo>
                  <a:lnTo>
                    <a:pt x="3730" y="1448"/>
                  </a:lnTo>
                  <a:lnTo>
                    <a:pt x="1859" y="0"/>
                  </a:lnTo>
                  <a:close/>
                </a:path>
              </a:pathLst>
            </a:custGeom>
            <a:gradFill>
              <a:gsLst>
                <a:gs pos="0">
                  <a:srgbClr val="5F7B2E"/>
                </a:gs>
                <a:gs pos="50000">
                  <a:srgbClr val="90BA45"/>
                </a:gs>
                <a:gs pos="100000">
                  <a:srgbClr val="5F7B2E"/>
                </a:gs>
              </a:gsLst>
              <a:lin ang="2700000" scaled="0"/>
            </a:gradFill>
            <a:ln w="9525" cap="flat" cmpd="sng">
              <a:solidFill>
                <a:srgbClr val="91919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8" name="Google Shape;498;p11"/>
            <p:cNvSpPr/>
            <p:nvPr/>
          </p:nvSpPr>
          <p:spPr>
            <a:xfrm>
              <a:off x="1017" y="401"/>
              <a:ext cx="760" cy="1313"/>
            </a:xfrm>
            <a:custGeom>
              <a:avLst/>
              <a:gdLst/>
              <a:ahLst/>
              <a:cxnLst/>
              <a:rect l="l" t="t" r="r" b="b"/>
              <a:pathLst>
                <a:path w="1871" h="3220" extrusionOk="0">
                  <a:moveTo>
                    <a:pt x="1871" y="3220"/>
                  </a:moveTo>
                  <a:lnTo>
                    <a:pt x="0" y="0"/>
                  </a:lnTo>
                  <a:lnTo>
                    <a:pt x="0" y="1770"/>
                  </a:lnTo>
                  <a:lnTo>
                    <a:pt x="1871" y="3220"/>
                  </a:lnTo>
                  <a:close/>
                </a:path>
              </a:pathLst>
            </a:custGeom>
            <a:gradFill>
              <a:gsLst>
                <a:gs pos="0">
                  <a:srgbClr val="324A0D"/>
                </a:gs>
                <a:gs pos="50000">
                  <a:srgbClr val="4C7013"/>
                </a:gs>
                <a:gs pos="100000">
                  <a:srgbClr val="324A0D"/>
                </a:gs>
              </a:gsLst>
              <a:lin ang="2700000" scaled="0"/>
            </a:gradFill>
            <a:ln w="9525" cap="flat" cmpd="sng">
              <a:solidFill>
                <a:srgbClr val="91919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99" name="Google Shape;499;p11"/>
            <p:cNvCxnSpPr/>
            <p:nvPr/>
          </p:nvCxnSpPr>
          <p:spPr>
            <a:xfrm rot="-5400000">
              <a:off x="448" y="562"/>
              <a:ext cx="1126" cy="2"/>
            </a:xfrm>
            <a:prstGeom prst="straightConnector1">
              <a:avLst/>
            </a:prstGeom>
            <a:noFill/>
            <a:ln w="22225" cap="flat" cmpd="sng">
              <a:solidFill>
                <a:srgbClr val="919191"/>
              </a:solidFill>
              <a:prstDash val="solid"/>
              <a:round/>
              <a:headEnd type="none" w="sm" len="sm"/>
              <a:tailEnd type="triangle" w="med" len="med"/>
            </a:ln>
          </p:spPr>
        </p:cxnSp>
        <p:cxnSp>
          <p:nvCxnSpPr>
            <p:cNvPr id="500" name="Google Shape;500;p11"/>
            <p:cNvCxnSpPr/>
            <p:nvPr/>
          </p:nvCxnSpPr>
          <p:spPr>
            <a:xfrm flipH="1">
              <a:off x="0" y="1119"/>
              <a:ext cx="1014" cy="801"/>
            </a:xfrm>
            <a:prstGeom prst="straightConnector1">
              <a:avLst/>
            </a:prstGeom>
            <a:noFill/>
            <a:ln w="22225" cap="flat" cmpd="sng">
              <a:solidFill>
                <a:srgbClr val="919191"/>
              </a:solidFill>
              <a:prstDash val="solid"/>
              <a:round/>
              <a:headEnd type="none" w="sm" len="sm"/>
              <a:tailEnd type="triangle" w="med" len="med"/>
            </a:ln>
          </p:spPr>
        </p:cxnSp>
        <p:cxnSp>
          <p:nvCxnSpPr>
            <p:cNvPr id="501" name="Google Shape;501;p11"/>
            <p:cNvCxnSpPr/>
            <p:nvPr/>
          </p:nvCxnSpPr>
          <p:spPr>
            <a:xfrm>
              <a:off x="1011" y="1126"/>
              <a:ext cx="1035" cy="799"/>
            </a:xfrm>
            <a:prstGeom prst="straightConnector1">
              <a:avLst/>
            </a:prstGeom>
            <a:noFill/>
            <a:ln w="22225" cap="flat" cmpd="sng">
              <a:solidFill>
                <a:srgbClr val="919191"/>
              </a:solidFill>
              <a:prstDash val="solid"/>
              <a:round/>
              <a:headEnd type="none" w="sm" len="sm"/>
              <a:tailEnd type="triangle" w="med" len="med"/>
            </a:ln>
          </p:spPr>
        </p:cxnSp>
      </p:grpSp>
      <p:sp>
        <p:nvSpPr>
          <p:cNvPr id="502" name="Google Shape;502;p11"/>
          <p:cNvSpPr txBox="1"/>
          <p:nvPr/>
        </p:nvSpPr>
        <p:spPr>
          <a:xfrm>
            <a:off x="1957757" y="2926585"/>
            <a:ext cx="4441007"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400" b="1">
                <a:solidFill>
                  <a:srgbClr val="3F3F3F"/>
                </a:solidFill>
                <a:latin typeface="Open Sans"/>
                <a:ea typeface="Open Sans"/>
                <a:cs typeface="Open Sans"/>
                <a:sym typeface="Open Sans"/>
              </a:rPr>
              <a:t>                  </a:t>
            </a:r>
            <a:r>
              <a:rPr lang="en-IN" sz="2400" b="1" i="0" u="none" strike="noStrike" cap="none">
                <a:solidFill>
                  <a:srgbClr val="3F3F3F"/>
                </a:solidFill>
                <a:latin typeface="Open Sans"/>
                <a:ea typeface="Open Sans"/>
                <a:cs typeface="Open Sans"/>
                <a:sym typeface="Open Sans"/>
              </a:rPr>
              <a:t>wait()</a:t>
            </a:r>
            <a:endParaRPr sz="1400" b="0" i="0" u="none" strike="noStrike" cap="none">
              <a:solidFill>
                <a:srgbClr val="3F3F3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It intimates the calling thread to halt the lock and sleep until some other thread enters the same monitor and calls notify().</a:t>
            </a:r>
            <a:endParaRPr sz="1400" b="0" i="0" u="none" strike="noStrike" cap="none">
              <a:solidFill>
                <a:srgbClr val="3F3F3F"/>
              </a:solidFill>
              <a:latin typeface="Arial"/>
              <a:ea typeface="Arial"/>
              <a:cs typeface="Arial"/>
              <a:sym typeface="Arial"/>
            </a:endParaRPr>
          </a:p>
        </p:txBody>
      </p:sp>
      <p:sp>
        <p:nvSpPr>
          <p:cNvPr id="503" name="Google Shape;503;p11"/>
          <p:cNvSpPr txBox="1"/>
          <p:nvPr/>
        </p:nvSpPr>
        <p:spPr>
          <a:xfrm>
            <a:off x="11118352" y="2777025"/>
            <a:ext cx="17136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400" b="1" i="0" u="none" strike="noStrike" cap="none">
                <a:solidFill>
                  <a:schemeClr val="dk1"/>
                </a:solidFill>
                <a:latin typeface="Open Sans"/>
                <a:ea typeface="Open Sans"/>
                <a:cs typeface="Open Sans"/>
                <a:sym typeface="Open Sans"/>
              </a:rPr>
              <a:t>notify()</a:t>
            </a:r>
            <a:endParaRPr sz="1400" b="0" i="0" u="none" strike="noStrike" cap="none">
              <a:solidFill>
                <a:srgbClr val="000000"/>
              </a:solidFill>
              <a:latin typeface="Arial"/>
              <a:ea typeface="Arial"/>
              <a:cs typeface="Arial"/>
              <a:sym typeface="Arial"/>
            </a:endParaRPr>
          </a:p>
        </p:txBody>
      </p:sp>
      <p:sp>
        <p:nvSpPr>
          <p:cNvPr id="504" name="Google Shape;504;p11"/>
          <p:cNvSpPr txBox="1"/>
          <p:nvPr/>
        </p:nvSpPr>
        <p:spPr>
          <a:xfrm>
            <a:off x="7122776" y="6607525"/>
            <a:ext cx="26847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400" b="1">
                <a:solidFill>
                  <a:schemeClr val="dk1"/>
                </a:solidFill>
                <a:latin typeface="Open Sans"/>
                <a:ea typeface="Open Sans"/>
                <a:cs typeface="Open Sans"/>
                <a:sym typeface="Open Sans"/>
              </a:rPr>
              <a:t>    </a:t>
            </a:r>
            <a:r>
              <a:rPr lang="en-IN" sz="2400" b="1" i="0" u="none" strike="noStrike" cap="none">
                <a:solidFill>
                  <a:schemeClr val="dk1"/>
                </a:solidFill>
                <a:latin typeface="Open Sans"/>
                <a:ea typeface="Open Sans"/>
                <a:cs typeface="Open Sans"/>
                <a:sym typeface="Open Sans"/>
              </a:rPr>
              <a:t>notifyAll()</a:t>
            </a:r>
            <a:endParaRPr sz="1400" b="0" i="0" u="none" strike="noStrike" cap="none">
              <a:solidFill>
                <a:srgbClr val="000000"/>
              </a:solidFill>
              <a:latin typeface="Arial"/>
              <a:ea typeface="Arial"/>
              <a:cs typeface="Arial"/>
              <a:sym typeface="Arial"/>
            </a:endParaRPr>
          </a:p>
        </p:txBody>
      </p:sp>
      <p:sp>
        <p:nvSpPr>
          <p:cNvPr id="505" name="Google Shape;505;p11"/>
          <p:cNvSpPr txBox="1"/>
          <p:nvPr/>
        </p:nvSpPr>
        <p:spPr>
          <a:xfrm>
            <a:off x="9953737" y="3166236"/>
            <a:ext cx="4441007" cy="178510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It wakes up a thread that called wait() on the same object. It intimates the waiting thread to wake up. It does not give up a lock on a resource.</a:t>
            </a:r>
            <a:endParaRPr sz="1400" b="0" i="0" u="none" strike="noStrike" cap="none">
              <a:solidFill>
                <a:srgbClr val="3F3F3F"/>
              </a:solidFill>
              <a:latin typeface="Arial"/>
              <a:ea typeface="Arial"/>
              <a:cs typeface="Arial"/>
              <a:sym typeface="Arial"/>
            </a:endParaRPr>
          </a:p>
        </p:txBody>
      </p:sp>
      <p:sp>
        <p:nvSpPr>
          <p:cNvPr id="506" name="Google Shape;506;p11"/>
          <p:cNvSpPr txBox="1"/>
          <p:nvPr/>
        </p:nvSpPr>
        <p:spPr>
          <a:xfrm>
            <a:off x="6271575" y="7005976"/>
            <a:ext cx="4441007" cy="178510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It wakes up all the threads that called wait() on the same object. The highest priority thread executes in most of the situations provided.</a:t>
            </a:r>
            <a:endParaRPr sz="1400" b="0" i="0" u="none" strike="noStrike" cap="none">
              <a:solidFill>
                <a:srgbClr val="3F3F3F"/>
              </a:solidFill>
              <a:latin typeface="Arial"/>
              <a:ea typeface="Arial"/>
              <a:cs typeface="Arial"/>
              <a:sym typeface="Arial"/>
            </a:endParaRPr>
          </a:p>
        </p:txBody>
      </p:sp>
      <p:pic>
        <p:nvPicPr>
          <p:cNvPr id="507" name="Google Shape;507;p11"/>
          <p:cNvPicPr preferRelativeResize="0"/>
          <p:nvPr/>
        </p:nvPicPr>
        <p:blipFill rotWithShape="1">
          <a:blip r:embed="rId3">
            <a:alphaModFix/>
          </a:blip>
          <a:srcRect/>
          <a:stretch/>
        </p:blipFill>
        <p:spPr>
          <a:xfrm>
            <a:off x="3756069" y="648409"/>
            <a:ext cx="8743860" cy="3657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1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The wait(), notify(), and notifyAll() </a:t>
            </a:r>
            <a:endParaRPr/>
          </a:p>
        </p:txBody>
      </p:sp>
      <p:sp>
        <p:nvSpPr>
          <p:cNvPr id="514" name="Google Shape;514;p12"/>
          <p:cNvSpPr/>
          <p:nvPr/>
        </p:nvSpPr>
        <p:spPr>
          <a:xfrm>
            <a:off x="11162030" y="2541265"/>
            <a:ext cx="4857750" cy="4431035"/>
          </a:xfrm>
          <a:prstGeom prst="rect">
            <a:avLst/>
          </a:prstGeom>
          <a:solidFill>
            <a:srgbClr val="D8D8D8"/>
          </a:solidFill>
          <a:ln w="25400" cap="flat" cmpd="sng">
            <a:solidFill>
              <a:srgbClr val="42719B"/>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515" name="Google Shape;515;p12"/>
          <p:cNvSpPr/>
          <p:nvPr/>
        </p:nvSpPr>
        <p:spPr>
          <a:xfrm>
            <a:off x="5967731" y="2541264"/>
            <a:ext cx="4857750" cy="4431035"/>
          </a:xfrm>
          <a:prstGeom prst="rect">
            <a:avLst/>
          </a:prstGeom>
          <a:solidFill>
            <a:srgbClr val="D8D8D8"/>
          </a:solidFill>
          <a:ln w="25400" cap="flat" cmpd="sng">
            <a:solidFill>
              <a:srgbClr val="42719B"/>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516" name="Google Shape;516;p12"/>
          <p:cNvSpPr/>
          <p:nvPr/>
        </p:nvSpPr>
        <p:spPr>
          <a:xfrm>
            <a:off x="627380" y="2541264"/>
            <a:ext cx="4857750" cy="4431035"/>
          </a:xfrm>
          <a:prstGeom prst="rect">
            <a:avLst/>
          </a:prstGeom>
          <a:solidFill>
            <a:srgbClr val="D8D8D8"/>
          </a:solidFill>
          <a:ln w="25400" cap="flat" cmpd="sng">
            <a:solidFill>
              <a:srgbClr val="42719B"/>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517" name="Google Shape;517;p12"/>
          <p:cNvSpPr txBox="1"/>
          <p:nvPr/>
        </p:nvSpPr>
        <p:spPr>
          <a:xfrm>
            <a:off x="1168558" y="3436943"/>
            <a:ext cx="3936462" cy="347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Synchronized( lockObject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	while( !condition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	     lockObject.wait();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 implementation goes here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sp>
        <p:nvSpPr>
          <p:cNvPr id="518" name="Google Shape;518;p12"/>
          <p:cNvSpPr txBox="1"/>
          <p:nvPr/>
        </p:nvSpPr>
        <p:spPr>
          <a:xfrm>
            <a:off x="6435884" y="3436943"/>
            <a:ext cx="4157677" cy="347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Synchronized( lockObject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//implementation goes here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	 lockObject.notify();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sp>
        <p:nvSpPr>
          <p:cNvPr id="519" name="Google Shape;519;p12"/>
          <p:cNvSpPr txBox="1"/>
          <p:nvPr/>
        </p:nvSpPr>
        <p:spPr>
          <a:xfrm>
            <a:off x="11807984" y="3436943"/>
            <a:ext cx="4157677" cy="3477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Synchronized( lockObject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//implementation goes here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	 lockObject.notifyAll();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sp>
        <p:nvSpPr>
          <p:cNvPr id="520" name="Google Shape;520;p12"/>
          <p:cNvSpPr txBox="1"/>
          <p:nvPr/>
        </p:nvSpPr>
        <p:spPr>
          <a:xfrm>
            <a:off x="2514823" y="2758269"/>
            <a:ext cx="1022203"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chemeClr val="dk1"/>
                </a:solidFill>
                <a:latin typeface="Open Sans"/>
                <a:ea typeface="Open Sans"/>
                <a:cs typeface="Open Sans"/>
                <a:sym typeface="Open Sans"/>
              </a:rPr>
              <a:t>Wait()</a:t>
            </a:r>
            <a:endParaRPr sz="1400" b="0" i="0" u="none" strike="noStrike" cap="none">
              <a:solidFill>
                <a:srgbClr val="000000"/>
              </a:solidFill>
              <a:latin typeface="Arial"/>
              <a:ea typeface="Arial"/>
              <a:cs typeface="Arial"/>
              <a:sym typeface="Arial"/>
            </a:endParaRPr>
          </a:p>
        </p:txBody>
      </p:sp>
      <p:sp>
        <p:nvSpPr>
          <p:cNvPr id="521" name="Google Shape;521;p12"/>
          <p:cNvSpPr txBox="1"/>
          <p:nvPr/>
        </p:nvSpPr>
        <p:spPr>
          <a:xfrm>
            <a:off x="7681546" y="2758270"/>
            <a:ext cx="121539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chemeClr val="dk1"/>
                </a:solidFill>
                <a:latin typeface="Open Sans"/>
                <a:ea typeface="Open Sans"/>
                <a:cs typeface="Open Sans"/>
                <a:sym typeface="Open Sans"/>
              </a:rPr>
              <a:t>notify()</a:t>
            </a:r>
            <a:endParaRPr sz="1400" b="0" i="0" u="none" strike="noStrike" cap="none">
              <a:solidFill>
                <a:srgbClr val="000000"/>
              </a:solidFill>
              <a:latin typeface="Arial"/>
              <a:ea typeface="Arial"/>
              <a:cs typeface="Arial"/>
              <a:sym typeface="Arial"/>
            </a:endParaRPr>
          </a:p>
        </p:txBody>
      </p:sp>
      <p:sp>
        <p:nvSpPr>
          <p:cNvPr id="522" name="Google Shape;522;p12"/>
          <p:cNvSpPr txBox="1"/>
          <p:nvPr/>
        </p:nvSpPr>
        <p:spPr>
          <a:xfrm>
            <a:off x="12825324" y="2758270"/>
            <a:ext cx="158248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chemeClr val="dk1"/>
                </a:solidFill>
                <a:latin typeface="Open Sans"/>
                <a:ea typeface="Open Sans"/>
                <a:cs typeface="Open Sans"/>
                <a:sym typeface="Open Sans"/>
              </a:rPr>
              <a:t>notifyAll()</a:t>
            </a:r>
            <a:endParaRPr sz="1400" b="0" i="0" u="none" strike="noStrike" cap="none">
              <a:solidFill>
                <a:srgbClr val="000000"/>
              </a:solidFill>
              <a:latin typeface="Arial"/>
              <a:ea typeface="Arial"/>
              <a:cs typeface="Arial"/>
              <a:sym typeface="Arial"/>
            </a:endParaRPr>
          </a:p>
        </p:txBody>
      </p:sp>
      <p:pic>
        <p:nvPicPr>
          <p:cNvPr id="523" name="Google Shape;523;p12"/>
          <p:cNvPicPr preferRelativeResize="0"/>
          <p:nvPr/>
        </p:nvPicPr>
        <p:blipFill rotWithShape="1">
          <a:blip r:embed="rId3">
            <a:alphaModFix/>
          </a:blip>
          <a:srcRect/>
          <a:stretch/>
        </p:blipFill>
        <p:spPr>
          <a:xfrm>
            <a:off x="3756069" y="648409"/>
            <a:ext cx="8743860" cy="3657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13"/>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N">
                <a:solidFill>
                  <a:schemeClr val="lt1"/>
                </a:solidFill>
                <a:latin typeface="Open Sans SemiBold"/>
                <a:ea typeface="Open Sans SemiBold"/>
                <a:cs typeface="Open Sans SemiBold"/>
                <a:sym typeface="Open Sans SemiBold"/>
              </a:rPr>
              <a:t>Programming the Threads Creation</a:t>
            </a:r>
            <a:endParaRPr>
              <a:solidFill>
                <a:schemeClr val="lt1"/>
              </a:solidFill>
            </a:endParaRPr>
          </a:p>
        </p:txBody>
      </p:sp>
      <p:sp>
        <p:nvSpPr>
          <p:cNvPr id="530" name="Google Shape;530;p13"/>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700"/>
              <a:buNone/>
            </a:pPr>
            <a:r>
              <a:rPr lang="en-IN" sz="2200" b="1" i="0" u="none" strike="noStrike" cap="none">
                <a:solidFill>
                  <a:srgbClr val="3F3F3F"/>
                </a:solidFill>
                <a:latin typeface="Open Sans"/>
                <a:ea typeface="Open Sans"/>
                <a:cs typeface="Open Sans"/>
                <a:sym typeface="Open Sans"/>
              </a:rPr>
              <a:t>Problem Statement:</a:t>
            </a:r>
            <a:endParaRPr>
              <a:solidFill>
                <a:srgbClr val="3F3F3F"/>
              </a:solidFill>
            </a:endParaRPr>
          </a:p>
          <a:p>
            <a:pPr marL="0" lvl="0" indent="0" algn="l" rtl="0">
              <a:lnSpc>
                <a:spcPct val="115000"/>
              </a:lnSpc>
              <a:spcBef>
                <a:spcPts val="0"/>
              </a:spcBef>
              <a:spcAft>
                <a:spcPts val="0"/>
              </a:spcAft>
              <a:buSzPts val="700"/>
              <a:buNone/>
            </a:pPr>
            <a:r>
              <a:rPr lang="en-IN" sz="2200">
                <a:solidFill>
                  <a:srgbClr val="3F3F3F"/>
                </a:solidFill>
                <a:latin typeface="Open Sans"/>
                <a:ea typeface="Open Sans"/>
                <a:cs typeface="Open Sans"/>
                <a:sym typeface="Open Sans"/>
              </a:rPr>
              <a:t>You are given a project to demonstrate the implementation of thread creation mechanisms.</a:t>
            </a:r>
            <a:endParaRPr sz="2200" b="1">
              <a:solidFill>
                <a:srgbClr val="3F3F3F"/>
              </a:solidFill>
              <a:latin typeface="Open Sans"/>
              <a:ea typeface="Open Sans"/>
              <a:cs typeface="Open Sans"/>
              <a:sym typeface="Open Sans"/>
            </a:endParaRPr>
          </a:p>
        </p:txBody>
      </p:sp>
      <p:sp>
        <p:nvSpPr>
          <p:cNvPr id="531" name="Google Shape;531;p13"/>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IN" sz="2200" b="1" i="0" u="none" strike="noStrike" cap="none">
                <a:solidFill>
                  <a:srgbClr val="0F547B"/>
                </a:solidFill>
                <a:latin typeface="Open Sans"/>
                <a:ea typeface="Open Sans"/>
                <a:cs typeface="Open Sans"/>
                <a:sym typeface="Open Sans"/>
              </a:rPr>
              <a:t>Duration: 45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14"/>
          <p:cNvSpPr txBox="1">
            <a:spLocks noGrp="1"/>
          </p:cNvSpPr>
          <p:nvPr>
            <p:ph type="title"/>
          </p:nvPr>
        </p:nvSpPr>
        <p:spPr>
          <a:xfrm>
            <a:off x="15240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Assisted Practice: Guidelines </a:t>
            </a:r>
            <a:endParaRPr/>
          </a:p>
        </p:txBody>
      </p:sp>
      <p:sp>
        <p:nvSpPr>
          <p:cNvPr id="538" name="Google Shape;538;p14"/>
          <p:cNvSpPr txBox="1"/>
          <p:nvPr/>
        </p:nvSpPr>
        <p:spPr>
          <a:xfrm>
            <a:off x="4097212" y="2549382"/>
            <a:ext cx="10023231"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539" name="Google Shape;539;p14"/>
          <p:cNvSpPr txBox="1"/>
          <p:nvPr/>
        </p:nvSpPr>
        <p:spPr>
          <a:xfrm>
            <a:off x="1775629" y="1560093"/>
            <a:ext cx="13045270" cy="671568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IN" sz="2200">
                <a:solidFill>
                  <a:srgbClr val="3F3F3F"/>
                </a:solidFill>
                <a:latin typeface="Open Sans"/>
                <a:ea typeface="Open Sans"/>
                <a:cs typeface="Open Sans"/>
                <a:sym typeface="Open Sans"/>
              </a:rPr>
              <a:t>Steps to demonstrate the implementation of thread creation mechanisms:</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Write a program in Java to create a thread by extending the “Thread” class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Write another program in Java to create a thread by implementing the “Runnable” interface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Push the code to your GitHub repositor</a:t>
            </a:r>
            <a:r>
              <a:rPr lang="en-IN"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540" name="Google Shape;540;p14"/>
          <p:cNvPicPr preferRelativeResize="0"/>
          <p:nvPr/>
        </p:nvPicPr>
        <p:blipFill rotWithShape="1">
          <a:blip r:embed="rId3">
            <a:alphaModFix/>
          </a:blip>
          <a:srcRect/>
          <a:stretch/>
        </p:blipFill>
        <p:spPr>
          <a:xfrm>
            <a:off x="4262750" y="603150"/>
            <a:ext cx="7806649" cy="365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1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N">
                <a:solidFill>
                  <a:schemeClr val="lt1"/>
                </a:solidFill>
                <a:latin typeface="Open Sans SemiBold"/>
                <a:ea typeface="Open Sans SemiBold"/>
                <a:cs typeface="Open Sans SemiBold"/>
                <a:sym typeface="Open Sans SemiBold"/>
              </a:rPr>
              <a:t>Demonstrate the Execution of sleep() and wait()</a:t>
            </a:r>
            <a:endParaRPr>
              <a:solidFill>
                <a:schemeClr val="lt1"/>
              </a:solidFill>
            </a:endParaRPr>
          </a:p>
        </p:txBody>
      </p:sp>
      <p:sp>
        <p:nvSpPr>
          <p:cNvPr id="547" name="Google Shape;547;p15"/>
          <p:cNvSpPr txBox="1">
            <a:spLocks noGrp="1"/>
          </p:cNvSpPr>
          <p:nvPr>
            <p:ph type="body" idx="1"/>
          </p:nvPr>
        </p:nvSpPr>
        <p:spPr>
          <a:xfrm>
            <a:off x="1902091" y="244474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700"/>
              <a:buNone/>
            </a:pPr>
            <a:r>
              <a:rPr lang="en-IN" sz="2200" b="1" i="0" u="none" strike="noStrike" cap="none">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SzPts val="700"/>
              <a:buNone/>
            </a:pPr>
            <a:r>
              <a:rPr lang="en-IN" sz="2200">
                <a:solidFill>
                  <a:srgbClr val="3F3F3F"/>
                </a:solidFill>
                <a:latin typeface="Open Sans"/>
                <a:ea typeface="Open Sans"/>
                <a:cs typeface="Open Sans"/>
                <a:sym typeface="Open Sans"/>
              </a:rPr>
              <a:t>You are given a project to demonstrate the execution of sleep(), wait(), and its uses in the threading concept. </a:t>
            </a: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a:solidFill>
                <a:srgbClr val="3F3F3F"/>
              </a:solidFill>
              <a:latin typeface="Open Sans"/>
              <a:ea typeface="Open Sans"/>
              <a:cs typeface="Open Sans"/>
              <a:sym typeface="Open Sans"/>
            </a:endParaRPr>
          </a:p>
        </p:txBody>
      </p:sp>
      <p:sp>
        <p:nvSpPr>
          <p:cNvPr id="548" name="Google Shape;548;p15"/>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IN" sz="2200" b="1" i="0" u="none" strike="noStrike" cap="none">
                <a:solidFill>
                  <a:srgbClr val="0F547B"/>
                </a:solidFill>
                <a:latin typeface="Open Sans"/>
                <a:ea typeface="Open Sans"/>
                <a:cs typeface="Open Sans"/>
                <a:sym typeface="Open Sans"/>
              </a:rPr>
              <a:t>Duration: 25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1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Assisted Practice: Guidelines </a:t>
            </a:r>
            <a:endParaRPr/>
          </a:p>
        </p:txBody>
      </p:sp>
      <p:sp>
        <p:nvSpPr>
          <p:cNvPr id="555" name="Google Shape;555;p16"/>
          <p:cNvSpPr txBox="1"/>
          <p:nvPr/>
        </p:nvSpPr>
        <p:spPr>
          <a:xfrm>
            <a:off x="4097212" y="2549382"/>
            <a:ext cx="10023231"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556" name="Google Shape;556;p16"/>
          <p:cNvSpPr txBox="1"/>
          <p:nvPr/>
        </p:nvSpPr>
        <p:spPr>
          <a:xfrm>
            <a:off x="1775629" y="1560093"/>
            <a:ext cx="12344813" cy="671568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IN" sz="2200">
                <a:solidFill>
                  <a:srgbClr val="3F3F3F"/>
                </a:solidFill>
                <a:latin typeface="Open Sans"/>
                <a:ea typeface="Open Sans"/>
                <a:cs typeface="Open Sans"/>
                <a:sym typeface="Open Sans"/>
              </a:rPr>
              <a:t>Steps to demonstrate the execution of sleep() and wait():</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Write a program in Java to demonstrate the execution of sleep() and wait()</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Push the code to your GitHub repositor</a:t>
            </a:r>
            <a:r>
              <a:rPr lang="en-IN"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557" name="Google Shape;557;p16"/>
          <p:cNvPicPr preferRelativeResize="0"/>
          <p:nvPr/>
        </p:nvPicPr>
        <p:blipFill rotWithShape="1">
          <a:blip r:embed="rId3">
            <a:alphaModFix/>
          </a:blip>
          <a:srcRect/>
          <a:stretch/>
        </p:blipFill>
        <p:spPr>
          <a:xfrm>
            <a:off x="4346325" y="603150"/>
            <a:ext cx="7355326" cy="365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g770e8b7c10_0_440"/>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IN"/>
              <a:t>Serialization and Deserialization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Serialization and Deserialization</a:t>
            </a:r>
            <a:endParaRPr/>
          </a:p>
        </p:txBody>
      </p:sp>
      <p:sp>
        <p:nvSpPr>
          <p:cNvPr id="569" name="Google Shape;569;p17"/>
          <p:cNvSpPr txBox="1"/>
          <p:nvPr/>
        </p:nvSpPr>
        <p:spPr>
          <a:xfrm>
            <a:off x="1492935" y="1550666"/>
            <a:ext cx="13270130" cy="769441"/>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Serialization is a process of converting the state of an object into a byte stream. Deserialization is a reverse process of converting the byte stream to recreate the actual Java object in the memory.</a:t>
            </a:r>
            <a:endParaRPr sz="1400" b="0" i="0" u="none" strike="noStrike" cap="none">
              <a:solidFill>
                <a:srgbClr val="3F3F3F"/>
              </a:solidFill>
              <a:latin typeface="Arial"/>
              <a:ea typeface="Arial"/>
              <a:cs typeface="Arial"/>
              <a:sym typeface="Arial"/>
            </a:endParaRPr>
          </a:p>
        </p:txBody>
      </p:sp>
      <p:sp>
        <p:nvSpPr>
          <p:cNvPr id="570" name="Google Shape;570;p17"/>
          <p:cNvSpPr/>
          <p:nvPr/>
        </p:nvSpPr>
        <p:spPr>
          <a:xfrm>
            <a:off x="895350" y="4781550"/>
            <a:ext cx="2133600" cy="665045"/>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1" name="Google Shape;571;p17"/>
          <p:cNvSpPr/>
          <p:nvPr/>
        </p:nvSpPr>
        <p:spPr>
          <a:xfrm>
            <a:off x="3619500" y="5515415"/>
            <a:ext cx="2133600" cy="665045"/>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2" name="Google Shape;572;p17"/>
          <p:cNvSpPr/>
          <p:nvPr/>
        </p:nvSpPr>
        <p:spPr>
          <a:xfrm>
            <a:off x="10233179" y="5515415"/>
            <a:ext cx="2133600" cy="665045"/>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73" name="Google Shape;573;p17"/>
          <p:cNvSpPr/>
          <p:nvPr/>
        </p:nvSpPr>
        <p:spPr>
          <a:xfrm>
            <a:off x="13341350" y="4781549"/>
            <a:ext cx="2133600" cy="665045"/>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574" name="Google Shape;574;p17"/>
          <p:cNvPicPr preferRelativeResize="0"/>
          <p:nvPr/>
        </p:nvPicPr>
        <p:blipFill rotWithShape="1">
          <a:blip r:embed="rId3">
            <a:alphaModFix/>
          </a:blip>
          <a:srcRect/>
          <a:stretch/>
        </p:blipFill>
        <p:spPr>
          <a:xfrm>
            <a:off x="7503891" y="5068736"/>
            <a:ext cx="1248217" cy="1248217"/>
          </a:xfrm>
          <a:prstGeom prst="rect">
            <a:avLst/>
          </a:prstGeom>
          <a:noFill/>
          <a:ln>
            <a:noFill/>
          </a:ln>
        </p:spPr>
      </p:pic>
      <p:pic>
        <p:nvPicPr>
          <p:cNvPr id="575" name="Google Shape;575;p17"/>
          <p:cNvPicPr preferRelativeResize="0"/>
          <p:nvPr/>
        </p:nvPicPr>
        <p:blipFill rotWithShape="1">
          <a:blip r:embed="rId4">
            <a:alphaModFix/>
          </a:blip>
          <a:srcRect/>
          <a:stretch/>
        </p:blipFill>
        <p:spPr>
          <a:xfrm>
            <a:off x="7731738" y="7238009"/>
            <a:ext cx="877291" cy="877291"/>
          </a:xfrm>
          <a:prstGeom prst="rect">
            <a:avLst/>
          </a:prstGeom>
          <a:noFill/>
          <a:ln>
            <a:noFill/>
          </a:ln>
        </p:spPr>
      </p:pic>
      <p:pic>
        <p:nvPicPr>
          <p:cNvPr id="576" name="Google Shape;576;p17"/>
          <p:cNvPicPr preferRelativeResize="0"/>
          <p:nvPr/>
        </p:nvPicPr>
        <p:blipFill rotWithShape="1">
          <a:blip r:embed="rId5">
            <a:alphaModFix/>
          </a:blip>
          <a:srcRect/>
          <a:stretch/>
        </p:blipFill>
        <p:spPr>
          <a:xfrm>
            <a:off x="7503891" y="3302718"/>
            <a:ext cx="942271" cy="942271"/>
          </a:xfrm>
          <a:prstGeom prst="rect">
            <a:avLst/>
          </a:prstGeom>
          <a:noFill/>
          <a:ln>
            <a:noFill/>
          </a:ln>
        </p:spPr>
      </p:pic>
      <p:cxnSp>
        <p:nvCxnSpPr>
          <p:cNvPr id="577" name="Google Shape;577;p17"/>
          <p:cNvCxnSpPr>
            <a:stCxn id="570" idx="3"/>
            <a:endCxn id="571" idx="1"/>
          </p:cNvCxnSpPr>
          <p:nvPr/>
        </p:nvCxnSpPr>
        <p:spPr>
          <a:xfrm>
            <a:off x="3028950" y="5114073"/>
            <a:ext cx="590700" cy="733800"/>
          </a:xfrm>
          <a:prstGeom prst="straightConnector1">
            <a:avLst/>
          </a:prstGeom>
          <a:noFill/>
          <a:ln w="9525" cap="flat" cmpd="sng">
            <a:solidFill>
              <a:srgbClr val="5597D3"/>
            </a:solidFill>
            <a:prstDash val="solid"/>
            <a:round/>
            <a:headEnd type="none" w="sm" len="sm"/>
            <a:tailEnd type="triangle" w="med" len="med"/>
          </a:ln>
        </p:spPr>
      </p:cxnSp>
      <p:cxnSp>
        <p:nvCxnSpPr>
          <p:cNvPr id="578" name="Google Shape;578;p17"/>
          <p:cNvCxnSpPr>
            <a:stCxn id="571" idx="3"/>
            <a:endCxn id="574" idx="1"/>
          </p:cNvCxnSpPr>
          <p:nvPr/>
        </p:nvCxnSpPr>
        <p:spPr>
          <a:xfrm rot="10800000" flipH="1">
            <a:off x="5753100" y="5692837"/>
            <a:ext cx="1750800" cy="155100"/>
          </a:xfrm>
          <a:prstGeom prst="straightConnector1">
            <a:avLst/>
          </a:prstGeom>
          <a:noFill/>
          <a:ln w="9525" cap="flat" cmpd="sng">
            <a:solidFill>
              <a:srgbClr val="5597D3"/>
            </a:solidFill>
            <a:prstDash val="solid"/>
            <a:round/>
            <a:headEnd type="none" w="sm" len="sm"/>
            <a:tailEnd type="triangle" w="med" len="med"/>
          </a:ln>
        </p:spPr>
      </p:cxnSp>
      <p:cxnSp>
        <p:nvCxnSpPr>
          <p:cNvPr id="579" name="Google Shape;579;p17"/>
          <p:cNvCxnSpPr>
            <a:stCxn id="574" idx="3"/>
            <a:endCxn id="572" idx="1"/>
          </p:cNvCxnSpPr>
          <p:nvPr/>
        </p:nvCxnSpPr>
        <p:spPr>
          <a:xfrm>
            <a:off x="8752108" y="5692844"/>
            <a:ext cx="1481100" cy="155100"/>
          </a:xfrm>
          <a:prstGeom prst="straightConnector1">
            <a:avLst/>
          </a:prstGeom>
          <a:noFill/>
          <a:ln w="9525" cap="flat" cmpd="sng">
            <a:solidFill>
              <a:srgbClr val="5597D3"/>
            </a:solidFill>
            <a:prstDash val="solid"/>
            <a:round/>
            <a:headEnd type="none" w="sm" len="sm"/>
            <a:tailEnd type="triangle" w="med" len="med"/>
          </a:ln>
        </p:spPr>
      </p:cxnSp>
      <p:cxnSp>
        <p:nvCxnSpPr>
          <p:cNvPr id="580" name="Google Shape;580;p17"/>
          <p:cNvCxnSpPr>
            <a:stCxn id="572" idx="3"/>
            <a:endCxn id="573" idx="1"/>
          </p:cNvCxnSpPr>
          <p:nvPr/>
        </p:nvCxnSpPr>
        <p:spPr>
          <a:xfrm rot="10800000" flipH="1">
            <a:off x="12366779" y="5114137"/>
            <a:ext cx="974700" cy="733800"/>
          </a:xfrm>
          <a:prstGeom prst="straightConnector1">
            <a:avLst/>
          </a:prstGeom>
          <a:noFill/>
          <a:ln w="9525" cap="flat" cmpd="sng">
            <a:solidFill>
              <a:srgbClr val="5597D3"/>
            </a:solidFill>
            <a:prstDash val="solid"/>
            <a:round/>
            <a:headEnd type="none" w="sm" len="sm"/>
            <a:tailEnd type="triangle" w="med" len="med"/>
          </a:ln>
        </p:spPr>
      </p:cxnSp>
      <p:cxnSp>
        <p:nvCxnSpPr>
          <p:cNvPr id="581" name="Google Shape;581;p17"/>
          <p:cNvCxnSpPr>
            <a:stCxn id="571" idx="0"/>
            <a:endCxn id="576" idx="1"/>
          </p:cNvCxnSpPr>
          <p:nvPr/>
        </p:nvCxnSpPr>
        <p:spPr>
          <a:xfrm rot="10800000" flipH="1">
            <a:off x="4686300" y="3773915"/>
            <a:ext cx="2817600" cy="1741500"/>
          </a:xfrm>
          <a:prstGeom prst="straightConnector1">
            <a:avLst/>
          </a:prstGeom>
          <a:noFill/>
          <a:ln w="9525" cap="flat" cmpd="sng">
            <a:solidFill>
              <a:srgbClr val="5597D3"/>
            </a:solidFill>
            <a:prstDash val="solid"/>
            <a:round/>
            <a:headEnd type="none" w="sm" len="sm"/>
            <a:tailEnd type="triangle" w="med" len="med"/>
          </a:ln>
        </p:spPr>
      </p:cxnSp>
      <p:cxnSp>
        <p:nvCxnSpPr>
          <p:cNvPr id="582" name="Google Shape;582;p17"/>
          <p:cNvCxnSpPr>
            <a:stCxn id="576" idx="3"/>
            <a:endCxn id="572" idx="0"/>
          </p:cNvCxnSpPr>
          <p:nvPr/>
        </p:nvCxnSpPr>
        <p:spPr>
          <a:xfrm>
            <a:off x="8446162" y="3773853"/>
            <a:ext cx="2853900" cy="1741500"/>
          </a:xfrm>
          <a:prstGeom prst="straightConnector1">
            <a:avLst/>
          </a:prstGeom>
          <a:noFill/>
          <a:ln w="9525" cap="flat" cmpd="sng">
            <a:solidFill>
              <a:srgbClr val="5597D3"/>
            </a:solidFill>
            <a:prstDash val="solid"/>
            <a:round/>
            <a:headEnd type="none" w="sm" len="sm"/>
            <a:tailEnd type="triangle" w="med" len="med"/>
          </a:ln>
        </p:spPr>
      </p:cxnSp>
      <p:cxnSp>
        <p:nvCxnSpPr>
          <p:cNvPr id="583" name="Google Shape;583;p17"/>
          <p:cNvCxnSpPr>
            <a:stCxn id="571" idx="2"/>
          </p:cNvCxnSpPr>
          <p:nvPr/>
        </p:nvCxnSpPr>
        <p:spPr>
          <a:xfrm>
            <a:off x="4686300" y="6180460"/>
            <a:ext cx="3045300" cy="1496100"/>
          </a:xfrm>
          <a:prstGeom prst="straightConnector1">
            <a:avLst/>
          </a:prstGeom>
          <a:noFill/>
          <a:ln w="9525" cap="flat" cmpd="sng">
            <a:solidFill>
              <a:srgbClr val="5597D3"/>
            </a:solidFill>
            <a:prstDash val="solid"/>
            <a:round/>
            <a:headEnd type="none" w="sm" len="sm"/>
            <a:tailEnd type="triangle" w="med" len="med"/>
          </a:ln>
        </p:spPr>
      </p:cxnSp>
      <p:cxnSp>
        <p:nvCxnSpPr>
          <p:cNvPr id="584" name="Google Shape;584;p17"/>
          <p:cNvCxnSpPr>
            <a:stCxn id="575" idx="3"/>
            <a:endCxn id="572" idx="2"/>
          </p:cNvCxnSpPr>
          <p:nvPr/>
        </p:nvCxnSpPr>
        <p:spPr>
          <a:xfrm rot="10800000" flipH="1">
            <a:off x="8609029" y="6180555"/>
            <a:ext cx="2691000" cy="1496100"/>
          </a:xfrm>
          <a:prstGeom prst="straightConnector1">
            <a:avLst/>
          </a:prstGeom>
          <a:noFill/>
          <a:ln w="9525" cap="flat" cmpd="sng">
            <a:solidFill>
              <a:srgbClr val="5597D3"/>
            </a:solidFill>
            <a:prstDash val="solid"/>
            <a:round/>
            <a:headEnd type="none" w="sm" len="sm"/>
            <a:tailEnd type="triangle" w="med" len="med"/>
          </a:ln>
        </p:spPr>
      </p:cxnSp>
      <p:sp>
        <p:nvSpPr>
          <p:cNvPr id="585" name="Google Shape;585;p17"/>
          <p:cNvSpPr txBox="1"/>
          <p:nvPr/>
        </p:nvSpPr>
        <p:spPr>
          <a:xfrm>
            <a:off x="983750" y="4898625"/>
            <a:ext cx="14811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a:solidFill>
                  <a:schemeClr val="dk1"/>
                </a:solidFill>
                <a:latin typeface="Open Sans"/>
                <a:ea typeface="Open Sans"/>
                <a:cs typeface="Open Sans"/>
                <a:sym typeface="Open Sans"/>
              </a:rPr>
              <a:t>      </a:t>
            </a:r>
            <a:r>
              <a:rPr lang="en-IN" sz="2200" b="0" i="0" u="none" strike="noStrike" cap="none">
                <a:solidFill>
                  <a:schemeClr val="dk1"/>
                </a:solidFill>
                <a:latin typeface="Open Sans"/>
                <a:ea typeface="Open Sans"/>
                <a:cs typeface="Open Sans"/>
                <a:sym typeface="Open Sans"/>
              </a:rPr>
              <a:t>Object</a:t>
            </a:r>
            <a:endParaRPr sz="1400" b="0" i="0" u="none" strike="noStrike" cap="none">
              <a:solidFill>
                <a:srgbClr val="000000"/>
              </a:solidFill>
              <a:latin typeface="Arial"/>
              <a:ea typeface="Arial"/>
              <a:cs typeface="Arial"/>
              <a:sym typeface="Arial"/>
            </a:endParaRPr>
          </a:p>
        </p:txBody>
      </p:sp>
      <p:sp>
        <p:nvSpPr>
          <p:cNvPr id="586" name="Google Shape;586;p17"/>
          <p:cNvSpPr txBox="1"/>
          <p:nvPr/>
        </p:nvSpPr>
        <p:spPr>
          <a:xfrm>
            <a:off x="3890125" y="5614075"/>
            <a:ext cx="17508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ByteStream</a:t>
            </a:r>
            <a:endParaRPr sz="2200" b="0" i="0" u="none" strike="noStrike" cap="none">
              <a:solidFill>
                <a:schemeClr val="dk1"/>
              </a:solidFill>
              <a:latin typeface="Open Sans"/>
              <a:ea typeface="Open Sans"/>
              <a:cs typeface="Open Sans"/>
              <a:sym typeface="Open Sans"/>
            </a:endParaRPr>
          </a:p>
        </p:txBody>
      </p:sp>
      <p:sp>
        <p:nvSpPr>
          <p:cNvPr id="587" name="Google Shape;587;p17"/>
          <p:cNvSpPr txBox="1"/>
          <p:nvPr/>
        </p:nvSpPr>
        <p:spPr>
          <a:xfrm>
            <a:off x="10503800" y="5632500"/>
            <a:ext cx="17508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ByteStream</a:t>
            </a:r>
            <a:endParaRPr sz="2200" b="0" i="0" u="none" strike="noStrike" cap="none">
              <a:solidFill>
                <a:schemeClr val="dk1"/>
              </a:solidFill>
              <a:latin typeface="Open Sans"/>
              <a:ea typeface="Open Sans"/>
              <a:cs typeface="Open Sans"/>
              <a:sym typeface="Open Sans"/>
            </a:endParaRPr>
          </a:p>
        </p:txBody>
      </p:sp>
      <p:sp>
        <p:nvSpPr>
          <p:cNvPr id="588" name="Google Shape;588;p17"/>
          <p:cNvSpPr txBox="1"/>
          <p:nvPr/>
        </p:nvSpPr>
        <p:spPr>
          <a:xfrm>
            <a:off x="13905450" y="4898625"/>
            <a:ext cx="13191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Object</a:t>
            </a:r>
            <a:endParaRPr sz="1400" b="0" i="0" u="none" strike="noStrike" cap="none">
              <a:solidFill>
                <a:srgbClr val="000000"/>
              </a:solidFill>
              <a:latin typeface="Arial"/>
              <a:ea typeface="Arial"/>
              <a:cs typeface="Arial"/>
              <a:sym typeface="Arial"/>
            </a:endParaRPr>
          </a:p>
        </p:txBody>
      </p:sp>
      <p:sp>
        <p:nvSpPr>
          <p:cNvPr id="589" name="Google Shape;589;p17"/>
          <p:cNvSpPr txBox="1"/>
          <p:nvPr/>
        </p:nvSpPr>
        <p:spPr>
          <a:xfrm>
            <a:off x="7520374" y="8320450"/>
            <a:ext cx="1481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Database</a:t>
            </a:r>
            <a:endParaRPr sz="1400" b="0" i="0" u="none" strike="noStrike" cap="none">
              <a:solidFill>
                <a:srgbClr val="000000"/>
              </a:solidFill>
              <a:latin typeface="Arial"/>
              <a:ea typeface="Arial"/>
              <a:cs typeface="Arial"/>
              <a:sym typeface="Arial"/>
            </a:endParaRPr>
          </a:p>
        </p:txBody>
      </p:sp>
      <p:sp>
        <p:nvSpPr>
          <p:cNvPr id="590" name="Google Shape;590;p17"/>
          <p:cNvSpPr txBox="1"/>
          <p:nvPr/>
        </p:nvSpPr>
        <p:spPr>
          <a:xfrm>
            <a:off x="7597624" y="6336225"/>
            <a:ext cx="1319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Memory</a:t>
            </a:r>
            <a:endParaRPr sz="1400" b="0" i="0" u="none" strike="noStrike" cap="none">
              <a:solidFill>
                <a:srgbClr val="000000"/>
              </a:solidFill>
              <a:latin typeface="Arial"/>
              <a:ea typeface="Arial"/>
              <a:cs typeface="Arial"/>
              <a:sym typeface="Arial"/>
            </a:endParaRPr>
          </a:p>
        </p:txBody>
      </p:sp>
      <p:sp>
        <p:nvSpPr>
          <p:cNvPr id="591" name="Google Shape;591;p17"/>
          <p:cNvSpPr txBox="1"/>
          <p:nvPr/>
        </p:nvSpPr>
        <p:spPr>
          <a:xfrm>
            <a:off x="7769853" y="4221250"/>
            <a:ext cx="676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File</a:t>
            </a:r>
            <a:endParaRPr sz="1400" b="0" i="0" u="none" strike="noStrike" cap="none">
              <a:solidFill>
                <a:srgbClr val="000000"/>
              </a:solidFill>
              <a:latin typeface="Arial"/>
              <a:ea typeface="Arial"/>
              <a:cs typeface="Arial"/>
              <a:sym typeface="Arial"/>
            </a:endParaRPr>
          </a:p>
        </p:txBody>
      </p:sp>
      <p:sp>
        <p:nvSpPr>
          <p:cNvPr id="592" name="Google Shape;592;p17"/>
          <p:cNvSpPr txBox="1"/>
          <p:nvPr/>
        </p:nvSpPr>
        <p:spPr>
          <a:xfrm>
            <a:off x="3718670" y="3191014"/>
            <a:ext cx="203443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chemeClr val="dk1"/>
                </a:solidFill>
                <a:latin typeface="Open Sans"/>
                <a:ea typeface="Open Sans"/>
                <a:cs typeface="Open Sans"/>
                <a:sym typeface="Open Sans"/>
              </a:rPr>
              <a:t>Serialization</a:t>
            </a:r>
            <a:endParaRPr sz="1400" b="0" i="0" u="none" strike="noStrike" cap="none">
              <a:solidFill>
                <a:srgbClr val="000000"/>
              </a:solidFill>
              <a:latin typeface="Arial"/>
              <a:ea typeface="Arial"/>
              <a:cs typeface="Arial"/>
              <a:sym typeface="Arial"/>
            </a:endParaRPr>
          </a:p>
        </p:txBody>
      </p:sp>
      <p:sp>
        <p:nvSpPr>
          <p:cNvPr id="593" name="Google Shape;593;p17"/>
          <p:cNvSpPr txBox="1"/>
          <p:nvPr/>
        </p:nvSpPr>
        <p:spPr>
          <a:xfrm>
            <a:off x="11226406" y="3191014"/>
            <a:ext cx="231814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chemeClr val="dk1"/>
                </a:solidFill>
                <a:latin typeface="Open Sans"/>
                <a:ea typeface="Open Sans"/>
                <a:cs typeface="Open Sans"/>
                <a:sym typeface="Open Sans"/>
              </a:rPr>
              <a:t>Deserialization</a:t>
            </a:r>
            <a:endParaRPr sz="1400" b="0" i="0" u="none" strike="noStrike" cap="none">
              <a:solidFill>
                <a:srgbClr val="000000"/>
              </a:solidFill>
              <a:latin typeface="Arial"/>
              <a:ea typeface="Arial"/>
              <a:cs typeface="Arial"/>
              <a:sym typeface="Arial"/>
            </a:endParaRPr>
          </a:p>
        </p:txBody>
      </p:sp>
      <p:pic>
        <p:nvPicPr>
          <p:cNvPr id="594" name="Google Shape;594;p17"/>
          <p:cNvPicPr preferRelativeResize="0"/>
          <p:nvPr/>
        </p:nvPicPr>
        <p:blipFill rotWithShape="1">
          <a:blip r:embed="rId6">
            <a:alphaModFix/>
          </a:blip>
          <a:srcRect/>
          <a:stretch/>
        </p:blipFill>
        <p:spPr>
          <a:xfrm>
            <a:off x="3739419" y="603159"/>
            <a:ext cx="8743859" cy="3657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18"/>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N">
                <a:solidFill>
                  <a:schemeClr val="lt1"/>
                </a:solidFill>
                <a:latin typeface="Open Sans"/>
                <a:ea typeface="Open Sans"/>
                <a:cs typeface="Open Sans"/>
                <a:sym typeface="Open Sans"/>
              </a:rPr>
              <a:t>Thread Synchronization Mechanisms </a:t>
            </a:r>
            <a:endParaRPr>
              <a:solidFill>
                <a:schemeClr val="lt1"/>
              </a:solidFill>
              <a:latin typeface="Open Sans"/>
              <a:ea typeface="Open Sans"/>
              <a:cs typeface="Open Sans"/>
              <a:sym typeface="Open Sans"/>
            </a:endParaRPr>
          </a:p>
        </p:txBody>
      </p:sp>
      <p:sp>
        <p:nvSpPr>
          <p:cNvPr id="601" name="Google Shape;601;p18"/>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700"/>
              <a:buNone/>
            </a:pPr>
            <a:r>
              <a:rPr lang="en-IN" sz="2200" b="1" i="0" u="none" strike="noStrike" cap="none">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SzPts val="700"/>
              <a:buNone/>
            </a:pPr>
            <a:r>
              <a:rPr lang="en-IN" sz="2200">
                <a:solidFill>
                  <a:srgbClr val="3F3F3F"/>
                </a:solidFill>
                <a:latin typeface="Open Sans"/>
                <a:ea typeface="Open Sans"/>
                <a:cs typeface="Open Sans"/>
                <a:sym typeface="Open Sans"/>
              </a:rPr>
              <a:t>You are given a project to demonstrate the multithreading with and without synchronization. </a:t>
            </a: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a:solidFill>
                <a:srgbClr val="3F3F3F"/>
              </a:solidFill>
              <a:latin typeface="Open Sans"/>
              <a:ea typeface="Open Sans"/>
              <a:cs typeface="Open Sans"/>
              <a:sym typeface="Open Sans"/>
            </a:endParaRPr>
          </a:p>
        </p:txBody>
      </p:sp>
      <p:sp>
        <p:nvSpPr>
          <p:cNvPr id="602" name="Google Shape;602;p18"/>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IN" sz="2200" b="1" i="0" u="none" strike="noStrike" cap="none">
                <a:solidFill>
                  <a:srgbClr val="0F547B"/>
                </a:solidFill>
                <a:latin typeface="Open Sans"/>
                <a:ea typeface="Open Sans"/>
                <a:cs typeface="Open Sans"/>
                <a:sym typeface="Open Sans"/>
              </a:rPr>
              <a:t>Duration: 35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770e8b7c10_0_220"/>
          <p:cNvSpPr/>
          <p:nvPr/>
        </p:nvSpPr>
        <p:spPr>
          <a:xfrm>
            <a:off x="2270596" y="1806464"/>
            <a:ext cx="10836600" cy="55311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2" name="Google Shape;402;g770e8b7c10_0_220"/>
          <p:cNvSpPr txBox="1"/>
          <p:nvPr/>
        </p:nvSpPr>
        <p:spPr>
          <a:xfrm>
            <a:off x="2792584" y="2056054"/>
            <a:ext cx="4362900" cy="50319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2200"/>
              <a:buFont typeface="Calibri"/>
              <a:buNone/>
            </a:pPr>
            <a:r>
              <a:rPr lang="en-IN" sz="2200" b="1">
                <a:solidFill>
                  <a:srgbClr val="3F3F3F"/>
                </a:solidFill>
                <a:latin typeface="Open Sans"/>
                <a:ea typeface="Open Sans"/>
                <a:cs typeface="Open Sans"/>
                <a:sym typeface="Open Sans"/>
              </a:rPr>
              <a:t>C</a:t>
            </a:r>
            <a:r>
              <a:rPr lang="en-IN" sz="2200" b="1" i="0" u="none" strike="noStrike" cap="none">
                <a:solidFill>
                  <a:srgbClr val="3F3F3F"/>
                </a:solidFill>
                <a:latin typeface="Open Sans"/>
                <a:ea typeface="Open Sans"/>
                <a:cs typeface="Open Sans"/>
                <a:sym typeface="Open Sans"/>
              </a:rPr>
              <a:t>ourse(s): </a:t>
            </a:r>
            <a:endParaRPr sz="2200">
              <a:solidFill>
                <a:srgbClr val="3F3F3F"/>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None/>
            </a:pPr>
            <a:r>
              <a:rPr lang="en-IN" sz="2200">
                <a:solidFill>
                  <a:srgbClr val="3F3F3F"/>
                </a:solidFill>
                <a:latin typeface="Open Sans"/>
                <a:ea typeface="Open Sans"/>
                <a:cs typeface="Open Sans"/>
                <a:sym typeface="Open Sans"/>
              </a:rPr>
              <a:t>Core Java</a:t>
            </a:r>
            <a:endParaRPr sz="2200">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None/>
            </a:pPr>
            <a:endParaRPr sz="2200">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None/>
            </a:pPr>
            <a:endParaRPr sz="2200">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None/>
            </a:pPr>
            <a:endParaRPr sz="2200">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None/>
            </a:pPr>
            <a:endParaRPr sz="2200">
              <a:solidFill>
                <a:srgbClr val="3F3F3F"/>
              </a:solidFill>
              <a:latin typeface="Open Sans"/>
              <a:ea typeface="Open Sans"/>
              <a:cs typeface="Open Sans"/>
              <a:sym typeface="Open Sans"/>
            </a:endParaRPr>
          </a:p>
          <a:p>
            <a:pPr marL="139700" marR="0" lvl="0" indent="0" algn="l" rtl="0">
              <a:lnSpc>
                <a:spcPct val="115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596900" marR="0" lvl="0" indent="-317500" algn="l" rtl="0">
              <a:lnSpc>
                <a:spcPct val="115000"/>
              </a:lnSpc>
              <a:spcBef>
                <a:spcPts val="0"/>
              </a:spcBef>
              <a:spcAft>
                <a:spcPts val="0"/>
              </a:spcAft>
              <a:buClr>
                <a:srgbClr val="3F3F3F"/>
              </a:buClr>
              <a:buSzPts val="2200"/>
              <a:buFont typeface="Arial"/>
              <a:buNone/>
            </a:pPr>
            <a:endParaRPr sz="2200" b="0" i="0" u="none" strike="noStrike" cap="none">
              <a:solidFill>
                <a:srgbClr val="3F3F3F"/>
              </a:solidFill>
              <a:latin typeface="Open Sans"/>
              <a:ea typeface="Open Sans"/>
              <a:cs typeface="Open Sans"/>
              <a:sym typeface="Open Sans"/>
            </a:endParaRPr>
          </a:p>
          <a:p>
            <a:pPr marL="482600" marR="0" lvl="5" indent="-2032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13970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Calibri"/>
              <a:buNone/>
            </a:pPr>
            <a:endParaRPr sz="2200" b="0" i="0" u="none" strike="noStrike" cap="none">
              <a:solidFill>
                <a:srgbClr val="3F3F3F"/>
              </a:solidFill>
              <a:latin typeface="Open Sans"/>
              <a:ea typeface="Open Sans"/>
              <a:cs typeface="Open Sans"/>
              <a:sym typeface="Open Sans"/>
            </a:endParaRPr>
          </a:p>
        </p:txBody>
      </p:sp>
      <p:pic>
        <p:nvPicPr>
          <p:cNvPr id="403" name="Google Shape;403;g770e8b7c10_0_220"/>
          <p:cNvPicPr preferRelativeResize="0"/>
          <p:nvPr/>
        </p:nvPicPr>
        <p:blipFill>
          <a:blip r:embed="rId3">
            <a:alphaModFix/>
          </a:blip>
          <a:stretch>
            <a:fillRect/>
          </a:stretch>
        </p:blipFill>
        <p:spPr>
          <a:xfrm>
            <a:off x="10141099" y="2287375"/>
            <a:ext cx="1972825" cy="1972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1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Assisted Practice: Guidelines </a:t>
            </a:r>
            <a:endParaRPr/>
          </a:p>
        </p:txBody>
      </p:sp>
      <p:sp>
        <p:nvSpPr>
          <p:cNvPr id="609" name="Google Shape;609;p19"/>
          <p:cNvSpPr txBox="1"/>
          <p:nvPr/>
        </p:nvSpPr>
        <p:spPr>
          <a:xfrm>
            <a:off x="4097212" y="2549382"/>
            <a:ext cx="10023231"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610" name="Google Shape;610;p19"/>
          <p:cNvSpPr txBox="1"/>
          <p:nvPr/>
        </p:nvSpPr>
        <p:spPr>
          <a:xfrm>
            <a:off x="1775629" y="1560093"/>
            <a:ext cx="10237695" cy="4176528"/>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IN" sz="2200">
                <a:solidFill>
                  <a:srgbClr val="3F3F3F"/>
                </a:solidFill>
                <a:latin typeface="Open Sans"/>
                <a:ea typeface="Open Sans"/>
                <a:cs typeface="Open Sans"/>
                <a:sym typeface="Open Sans"/>
              </a:rPr>
              <a:t>Steps to demonstrate thread synchronization mechanisms:</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Write a program in Java to demonstrate the synchronization mechanisms </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Push the code to your GitHub repositor</a:t>
            </a:r>
            <a:r>
              <a:rPr lang="en-IN"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p:txBody>
      </p:sp>
      <p:pic>
        <p:nvPicPr>
          <p:cNvPr id="611" name="Google Shape;611;p19"/>
          <p:cNvPicPr preferRelativeResize="0"/>
          <p:nvPr/>
        </p:nvPicPr>
        <p:blipFill rotWithShape="1">
          <a:blip r:embed="rId3">
            <a:alphaModFix/>
          </a:blip>
          <a:srcRect/>
          <a:stretch/>
        </p:blipFill>
        <p:spPr>
          <a:xfrm>
            <a:off x="4229300" y="603150"/>
            <a:ext cx="7572650" cy="365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IN"/>
              <a:t>Exception Handling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21"/>
          <p:cNvSpPr/>
          <p:nvPr/>
        </p:nvSpPr>
        <p:spPr>
          <a:xfrm>
            <a:off x="8647929" y="1583980"/>
            <a:ext cx="6275080" cy="6848193"/>
          </a:xfrm>
          <a:prstGeom prst="roundRect">
            <a:avLst>
              <a:gd name="adj" fmla="val 4741"/>
            </a:avLst>
          </a:prstGeom>
          <a:solidFill>
            <a:srgbClr val="E1EF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623" name="Google Shape;623;p21"/>
          <p:cNvSpPr/>
          <p:nvPr/>
        </p:nvSpPr>
        <p:spPr>
          <a:xfrm>
            <a:off x="1223001" y="1583980"/>
            <a:ext cx="6275080" cy="6848193"/>
          </a:xfrm>
          <a:prstGeom prst="roundRect">
            <a:avLst>
              <a:gd name="adj" fmla="val 4741"/>
            </a:avLst>
          </a:prstGeom>
          <a:solidFill>
            <a:srgbClr val="DDEAF6"/>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624" name="Google Shape;624;p2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Types of Exceptions</a:t>
            </a:r>
            <a:endParaRPr/>
          </a:p>
        </p:txBody>
      </p:sp>
      <p:sp>
        <p:nvSpPr>
          <p:cNvPr id="625" name="Google Shape;625;p21"/>
          <p:cNvSpPr/>
          <p:nvPr/>
        </p:nvSpPr>
        <p:spPr>
          <a:xfrm>
            <a:off x="2408074" y="1953197"/>
            <a:ext cx="4294420" cy="54604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Asynchronous Exceptions</a:t>
            </a:r>
            <a:endParaRPr sz="1400" b="0" i="0" u="none" strike="noStrike" cap="none">
              <a:solidFill>
                <a:srgbClr val="000000"/>
              </a:solidFill>
              <a:latin typeface="Arial"/>
              <a:ea typeface="Arial"/>
              <a:cs typeface="Arial"/>
              <a:sym typeface="Arial"/>
            </a:endParaRPr>
          </a:p>
        </p:txBody>
      </p:sp>
      <p:sp>
        <p:nvSpPr>
          <p:cNvPr id="626" name="Google Shape;626;p21"/>
          <p:cNvSpPr/>
          <p:nvPr/>
        </p:nvSpPr>
        <p:spPr>
          <a:xfrm>
            <a:off x="9726789" y="1953196"/>
            <a:ext cx="4506845" cy="54604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Synchronous Exceptions</a:t>
            </a:r>
            <a:endParaRPr sz="1400" b="0" i="0" u="none" strike="noStrike" cap="none">
              <a:solidFill>
                <a:srgbClr val="000000"/>
              </a:solidFill>
              <a:latin typeface="Arial"/>
              <a:ea typeface="Arial"/>
              <a:cs typeface="Arial"/>
              <a:sym typeface="Arial"/>
            </a:endParaRPr>
          </a:p>
        </p:txBody>
      </p:sp>
      <p:sp>
        <p:nvSpPr>
          <p:cNvPr id="627" name="Google Shape;627;p21"/>
          <p:cNvSpPr/>
          <p:nvPr/>
        </p:nvSpPr>
        <p:spPr>
          <a:xfrm>
            <a:off x="1421354" y="3010470"/>
            <a:ext cx="6267860" cy="517064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Deal with hardware and external problems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Mouse failure</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Keyboard, motherboard failure</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Memory problems</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Power failure</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5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java.lang.Error is a super class of all asynchronous </a:t>
            </a:r>
            <a:r>
              <a:rPr lang="en-IN" sz="2200">
                <a:solidFill>
                  <a:srgbClr val="3F3F3F"/>
                </a:solidFill>
                <a:latin typeface="Open Sans"/>
                <a:ea typeface="Open Sans"/>
                <a:cs typeface="Open Sans"/>
                <a:sym typeface="Open Sans"/>
              </a:rPr>
              <a:t>e</a:t>
            </a:r>
            <a:r>
              <a:rPr lang="en-IN" sz="2200" b="0" i="0" u="none" strike="noStrike" cap="none">
                <a:solidFill>
                  <a:srgbClr val="3F3F3F"/>
                </a:solidFill>
                <a:latin typeface="Open Sans"/>
                <a:ea typeface="Open Sans"/>
                <a:cs typeface="Open Sans"/>
                <a:sym typeface="Open Sans"/>
              </a:rPr>
              <a:t>xceptions</a:t>
            </a:r>
            <a:endParaRPr sz="1400" b="0" i="0" u="none" strike="noStrike" cap="none">
              <a:solidFill>
                <a:srgbClr val="000000"/>
              </a:solidFill>
              <a:latin typeface="Arial"/>
              <a:ea typeface="Arial"/>
              <a:cs typeface="Arial"/>
              <a:sym typeface="Arial"/>
            </a:endParaRPr>
          </a:p>
        </p:txBody>
      </p:sp>
      <p:sp>
        <p:nvSpPr>
          <p:cNvPr id="628" name="Google Shape;628;p21"/>
          <p:cNvSpPr/>
          <p:nvPr/>
        </p:nvSpPr>
        <p:spPr>
          <a:xfrm>
            <a:off x="8846281" y="3010470"/>
            <a:ext cx="6267860" cy="263149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Deal with programmatic run-time errors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5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Types:</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Checked exceptions</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Unchecked exceptions</a:t>
            </a:r>
            <a:endParaRPr sz="1400" b="0" i="0" u="none" strike="noStrike" cap="none">
              <a:solidFill>
                <a:srgbClr val="000000"/>
              </a:solidFill>
              <a:latin typeface="Arial"/>
              <a:ea typeface="Arial"/>
              <a:cs typeface="Arial"/>
              <a:sym typeface="Arial"/>
            </a:endParaRPr>
          </a:p>
        </p:txBody>
      </p:sp>
      <p:pic>
        <p:nvPicPr>
          <p:cNvPr id="629" name="Google Shape;629;p21"/>
          <p:cNvPicPr preferRelativeResize="0"/>
          <p:nvPr/>
        </p:nvPicPr>
        <p:blipFill rotWithShape="1">
          <a:blip r:embed="rId3">
            <a:alphaModFix/>
          </a:blip>
          <a:srcRect/>
          <a:stretch/>
        </p:blipFill>
        <p:spPr>
          <a:xfrm>
            <a:off x="5417150" y="603150"/>
            <a:ext cx="5388401" cy="365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2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Types of Synchronous Exceptions</a:t>
            </a:r>
            <a:endParaRPr/>
          </a:p>
        </p:txBody>
      </p:sp>
      <p:sp>
        <p:nvSpPr>
          <p:cNvPr id="636" name="Google Shape;636;p22"/>
          <p:cNvSpPr/>
          <p:nvPr/>
        </p:nvSpPr>
        <p:spPr>
          <a:xfrm>
            <a:off x="1904999" y="1423714"/>
            <a:ext cx="8458201" cy="516554"/>
          </a:xfrm>
          <a:prstGeom prst="roundRect">
            <a:avLst>
              <a:gd name="adj" fmla="val 15452"/>
            </a:avLst>
          </a:prstGeom>
          <a:solidFill>
            <a:srgbClr val="9BBB5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Checked Exceptions</a:t>
            </a:r>
            <a:endParaRPr sz="1400" b="0" i="0" u="none" strike="noStrike" cap="none">
              <a:solidFill>
                <a:srgbClr val="000000"/>
              </a:solidFill>
              <a:latin typeface="Arial"/>
              <a:ea typeface="Arial"/>
              <a:cs typeface="Arial"/>
              <a:sym typeface="Arial"/>
            </a:endParaRPr>
          </a:p>
        </p:txBody>
      </p:sp>
      <p:sp>
        <p:nvSpPr>
          <p:cNvPr id="637" name="Google Shape;637;p22"/>
          <p:cNvSpPr/>
          <p:nvPr/>
        </p:nvSpPr>
        <p:spPr>
          <a:xfrm>
            <a:off x="1083434" y="1460441"/>
            <a:ext cx="13794617" cy="2970881"/>
          </a:xfrm>
          <a:prstGeom prst="roundRect">
            <a:avLst>
              <a:gd name="adj" fmla="val 9806"/>
            </a:avLst>
          </a:prstGeom>
          <a:noFill/>
          <a:ln w="25400" cap="flat" cmpd="sng">
            <a:solidFill>
              <a:srgbClr val="9BBB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638" name="Google Shape;638;p22"/>
          <p:cNvSpPr txBox="1"/>
          <p:nvPr/>
        </p:nvSpPr>
        <p:spPr>
          <a:xfrm>
            <a:off x="1343023" y="2178129"/>
            <a:ext cx="13477876" cy="155273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Arise from external conditions during compile time and are expected to be handled by the programmer</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5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Examples: “requested file not found” and “network failure”</a:t>
            </a:r>
            <a:endParaRPr sz="1400" b="0" i="0" u="none" strike="noStrike" cap="none">
              <a:solidFill>
                <a:srgbClr val="000000"/>
              </a:solidFill>
              <a:latin typeface="Arial"/>
              <a:ea typeface="Arial"/>
              <a:cs typeface="Arial"/>
              <a:sym typeface="Arial"/>
            </a:endParaRPr>
          </a:p>
        </p:txBody>
      </p:sp>
      <p:sp>
        <p:nvSpPr>
          <p:cNvPr id="639" name="Google Shape;639;p22"/>
          <p:cNvSpPr/>
          <p:nvPr/>
        </p:nvSpPr>
        <p:spPr>
          <a:xfrm>
            <a:off x="2006218" y="4892462"/>
            <a:ext cx="8458201" cy="516554"/>
          </a:xfrm>
          <a:prstGeom prst="roundRect">
            <a:avLst>
              <a:gd name="adj" fmla="val 15452"/>
            </a:avLst>
          </a:prstGeom>
          <a:solidFill>
            <a:srgbClr val="9BBB5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Unchecked Exceptions</a:t>
            </a:r>
            <a:endParaRPr sz="1400" b="0" i="0" u="none" strike="noStrike" cap="none">
              <a:solidFill>
                <a:srgbClr val="000000"/>
              </a:solidFill>
              <a:latin typeface="Arial"/>
              <a:ea typeface="Arial"/>
              <a:cs typeface="Arial"/>
              <a:sym typeface="Arial"/>
            </a:endParaRPr>
          </a:p>
        </p:txBody>
      </p:sp>
      <p:sp>
        <p:nvSpPr>
          <p:cNvPr id="640" name="Google Shape;640;p22"/>
          <p:cNvSpPr/>
          <p:nvPr/>
        </p:nvSpPr>
        <p:spPr>
          <a:xfrm>
            <a:off x="1184653" y="4929189"/>
            <a:ext cx="13794617" cy="3087527"/>
          </a:xfrm>
          <a:prstGeom prst="roundRect">
            <a:avLst>
              <a:gd name="adj" fmla="val 9806"/>
            </a:avLst>
          </a:prstGeom>
          <a:noFill/>
          <a:ln w="25400" cap="flat" cmpd="sng">
            <a:solidFill>
              <a:srgbClr val="9BBB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641" name="Google Shape;641;p22"/>
          <p:cNvSpPr txBox="1"/>
          <p:nvPr/>
        </p:nvSpPr>
        <p:spPr>
          <a:xfrm>
            <a:off x="1285872" y="5646877"/>
            <a:ext cx="13477876" cy="212365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Arise from conditions that represent bugs during execution tim</a:t>
            </a:r>
            <a:r>
              <a:rPr lang="en-IN" sz="2200">
                <a:solidFill>
                  <a:srgbClr val="3F3F3F"/>
                </a:solidFill>
                <a:latin typeface="Open Sans"/>
                <a:ea typeface="Open Sans"/>
                <a:cs typeface="Open Sans"/>
                <a:sym typeface="Open Sans"/>
              </a:rPr>
              <a:t>e</a:t>
            </a:r>
            <a:r>
              <a:rPr lang="en-IN" sz="2200" b="0" i="0" u="none" strike="noStrike" cap="none">
                <a:solidFill>
                  <a:srgbClr val="3F3F3F"/>
                </a:solidFill>
                <a:latin typeface="Open Sans"/>
                <a:ea typeface="Open Sans"/>
                <a:cs typeface="Open Sans"/>
                <a:sym typeface="Open Sans"/>
              </a:rPr>
              <a:t> or situations that are considered difficult to handle</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5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Example: “runtime exceptions are attempting to access beyond the end of an array”</a:t>
            </a:r>
            <a:endParaRPr sz="1400" b="0" i="0" u="none" strike="noStrike" cap="none">
              <a:solidFill>
                <a:srgbClr val="000000"/>
              </a:solidFill>
              <a:latin typeface="Arial"/>
              <a:ea typeface="Arial"/>
              <a:cs typeface="Arial"/>
              <a:sym typeface="Arial"/>
            </a:endParaRPr>
          </a:p>
        </p:txBody>
      </p:sp>
      <p:pic>
        <p:nvPicPr>
          <p:cNvPr id="642" name="Google Shape;642;p22"/>
          <p:cNvPicPr preferRelativeResize="0"/>
          <p:nvPr/>
        </p:nvPicPr>
        <p:blipFill rotWithShape="1">
          <a:blip r:embed="rId3">
            <a:alphaModFix/>
          </a:blip>
          <a:srcRect/>
          <a:stretch/>
        </p:blipFill>
        <p:spPr>
          <a:xfrm>
            <a:off x="3739419" y="603159"/>
            <a:ext cx="8743859" cy="3657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2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Difference between Error Class and Exception Class</a:t>
            </a:r>
            <a:endParaRPr/>
          </a:p>
        </p:txBody>
      </p:sp>
      <p:graphicFrame>
        <p:nvGraphicFramePr>
          <p:cNvPr id="649" name="Google Shape;649;p23"/>
          <p:cNvGraphicFramePr/>
          <p:nvPr/>
        </p:nvGraphicFramePr>
        <p:xfrm>
          <a:off x="879230" y="1149844"/>
          <a:ext cx="14296300" cy="7396300"/>
        </p:xfrm>
        <a:graphic>
          <a:graphicData uri="http://schemas.openxmlformats.org/drawingml/2006/table">
            <a:tbl>
              <a:tblPr>
                <a:noFill/>
                <a:tableStyleId>{8C8397DC-C6F6-4589-A8D9-0EFE9D391E31}</a:tableStyleId>
              </a:tblPr>
              <a:tblGrid>
                <a:gridCol w="7148150"/>
                <a:gridCol w="7148150"/>
              </a:tblGrid>
              <a:tr h="533750">
                <a:tc>
                  <a:txBody>
                    <a:bodyPr/>
                    <a:lstStyle/>
                    <a:p>
                      <a:pPr marL="0" marR="0" lvl="0" indent="0" algn="ctr" rtl="0">
                        <a:lnSpc>
                          <a:spcPct val="150000"/>
                        </a:lnSpc>
                        <a:spcBef>
                          <a:spcPts val="0"/>
                        </a:spcBef>
                        <a:spcAft>
                          <a:spcPts val="0"/>
                        </a:spcAft>
                        <a:buClr>
                          <a:srgbClr val="000000"/>
                        </a:buClr>
                        <a:buSzPts val="2000"/>
                        <a:buFont typeface="Arial"/>
                        <a:buNone/>
                      </a:pPr>
                      <a:r>
                        <a:rPr lang="en-IN" sz="2000" b="1" u="none" strike="noStrike" cap="none">
                          <a:solidFill>
                            <a:srgbClr val="3F3F3F"/>
                          </a:solidFill>
                          <a:latin typeface="Open Sans"/>
                          <a:ea typeface="Open Sans"/>
                          <a:cs typeface="Open Sans"/>
                          <a:sym typeface="Open Sans"/>
                        </a:rPr>
                        <a:t>Errors</a:t>
                      </a:r>
                      <a:endParaRPr sz="1400" u="none" strike="noStrike" cap="none"/>
                    </a:p>
                  </a:txBody>
                  <a:tcPr marL="76350" marR="76350" marT="38175" marB="38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BD6EE"/>
                    </a:solidFill>
                  </a:tcPr>
                </a:tc>
                <a:tc>
                  <a:txBody>
                    <a:bodyPr/>
                    <a:lstStyle/>
                    <a:p>
                      <a:pPr marL="0" marR="0" lvl="0" indent="0" algn="ctr" rtl="0">
                        <a:lnSpc>
                          <a:spcPct val="150000"/>
                        </a:lnSpc>
                        <a:spcBef>
                          <a:spcPts val="0"/>
                        </a:spcBef>
                        <a:spcAft>
                          <a:spcPts val="0"/>
                        </a:spcAft>
                        <a:buClr>
                          <a:srgbClr val="000000"/>
                        </a:buClr>
                        <a:buSzPts val="2000"/>
                        <a:buFont typeface="Arial"/>
                        <a:buNone/>
                      </a:pPr>
                      <a:r>
                        <a:rPr lang="en-IN" sz="2000" b="1" u="none" strike="noStrike" cap="none">
                          <a:solidFill>
                            <a:srgbClr val="3F3F3F"/>
                          </a:solidFill>
                          <a:latin typeface="Open Sans"/>
                          <a:ea typeface="Open Sans"/>
                          <a:cs typeface="Open Sans"/>
                          <a:sym typeface="Open Sans"/>
                        </a:rPr>
                        <a:t>Exceptions</a:t>
                      </a:r>
                      <a:endParaRPr sz="1400" u="none" strike="noStrike" cap="none"/>
                    </a:p>
                  </a:txBody>
                  <a:tcPr marL="76350" marR="76350" marT="38175" marB="38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BBD6EE"/>
                    </a:solidFill>
                  </a:tcPr>
                </a:tc>
              </a:tr>
              <a:tr h="534650">
                <a:tc>
                  <a:txBody>
                    <a:bodyPr/>
                    <a:lstStyle/>
                    <a:p>
                      <a:pPr marL="0" marR="0" lvl="0" indent="0" algn="l" rtl="0">
                        <a:lnSpc>
                          <a:spcPct val="150000"/>
                        </a:lnSpc>
                        <a:spcBef>
                          <a:spcPts val="0"/>
                        </a:spcBef>
                        <a:spcAft>
                          <a:spcPts val="0"/>
                        </a:spcAft>
                        <a:buClr>
                          <a:srgbClr val="000000"/>
                        </a:buClr>
                        <a:buSzPts val="2000"/>
                        <a:buFont typeface="Arial"/>
                        <a:buNone/>
                      </a:pPr>
                      <a:r>
                        <a:rPr lang="en-IN" sz="2000" u="none" strike="noStrike" cap="none">
                          <a:solidFill>
                            <a:srgbClr val="3F3F3F"/>
                          </a:solidFill>
                          <a:latin typeface="Open Sans"/>
                          <a:ea typeface="Open Sans"/>
                          <a:cs typeface="Open Sans"/>
                          <a:sym typeface="Open Sans"/>
                        </a:rPr>
                        <a:t>Errors in Java are of type java.lang.Error.</a:t>
                      </a:r>
                      <a:endParaRPr sz="1400" u="none" strike="noStrike" cap="none"/>
                    </a:p>
                  </a:txBody>
                  <a:tcPr marL="76350" marR="76350" marT="38175" marB="38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DEAF6"/>
                    </a:solidFill>
                  </a:tcPr>
                </a:tc>
                <a:tc>
                  <a:txBody>
                    <a:bodyPr/>
                    <a:lstStyle/>
                    <a:p>
                      <a:pPr marL="0" marR="0" lvl="0" indent="0" algn="l" rtl="0">
                        <a:lnSpc>
                          <a:spcPct val="150000"/>
                        </a:lnSpc>
                        <a:spcBef>
                          <a:spcPts val="0"/>
                        </a:spcBef>
                        <a:spcAft>
                          <a:spcPts val="0"/>
                        </a:spcAft>
                        <a:buClr>
                          <a:srgbClr val="000000"/>
                        </a:buClr>
                        <a:buSzPts val="2000"/>
                        <a:buFont typeface="Arial"/>
                        <a:buNone/>
                      </a:pPr>
                      <a:r>
                        <a:rPr lang="en-IN" sz="2000" u="none" strike="noStrike" cap="none">
                          <a:solidFill>
                            <a:srgbClr val="3F3F3F"/>
                          </a:solidFill>
                          <a:latin typeface="Open Sans"/>
                          <a:ea typeface="Open Sans"/>
                          <a:cs typeface="Open Sans"/>
                          <a:sym typeface="Open Sans"/>
                        </a:rPr>
                        <a:t>Exceptions in Java are of type java.lang.Exception.</a:t>
                      </a:r>
                      <a:endParaRPr sz="1400" u="none" strike="noStrike" cap="none"/>
                    </a:p>
                  </a:txBody>
                  <a:tcPr marL="76350" marR="76350" marT="38175" marB="38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DEAF6"/>
                    </a:solidFill>
                  </a:tcPr>
                </a:tc>
              </a:tr>
              <a:tr h="991150">
                <a:tc>
                  <a:txBody>
                    <a:bodyPr/>
                    <a:lstStyle/>
                    <a:p>
                      <a:pPr marL="0" marR="0" lvl="0" indent="0" algn="l" rtl="0">
                        <a:lnSpc>
                          <a:spcPct val="150000"/>
                        </a:lnSpc>
                        <a:spcBef>
                          <a:spcPts val="0"/>
                        </a:spcBef>
                        <a:spcAft>
                          <a:spcPts val="0"/>
                        </a:spcAft>
                        <a:buClr>
                          <a:srgbClr val="000000"/>
                        </a:buClr>
                        <a:buSzPts val="2000"/>
                        <a:buFont typeface="Arial"/>
                        <a:buNone/>
                      </a:pPr>
                      <a:r>
                        <a:rPr lang="en-IN" sz="2000" u="none" strike="noStrike" cap="none">
                          <a:solidFill>
                            <a:srgbClr val="3F3F3F"/>
                          </a:solidFill>
                          <a:latin typeface="Open Sans"/>
                          <a:ea typeface="Open Sans"/>
                          <a:cs typeface="Open Sans"/>
                          <a:sym typeface="Open Sans"/>
                        </a:rPr>
                        <a:t>All errors in Java are of unchecked type.</a:t>
                      </a:r>
                      <a:endParaRPr sz="1400" u="none" strike="noStrike" cap="none"/>
                    </a:p>
                  </a:txBody>
                  <a:tcPr marL="76350" marR="76350" marT="38175" marB="38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DEAF6"/>
                    </a:solidFill>
                  </a:tcPr>
                </a:tc>
                <a:tc>
                  <a:txBody>
                    <a:bodyPr/>
                    <a:lstStyle/>
                    <a:p>
                      <a:pPr marL="0" marR="0" lvl="0" indent="0" algn="l" rtl="0">
                        <a:lnSpc>
                          <a:spcPct val="150000"/>
                        </a:lnSpc>
                        <a:spcBef>
                          <a:spcPts val="0"/>
                        </a:spcBef>
                        <a:spcAft>
                          <a:spcPts val="0"/>
                        </a:spcAft>
                        <a:buClr>
                          <a:srgbClr val="000000"/>
                        </a:buClr>
                        <a:buSzPts val="2000"/>
                        <a:buFont typeface="Arial"/>
                        <a:buNone/>
                      </a:pPr>
                      <a:r>
                        <a:rPr lang="en-IN" sz="2000" u="none" strike="noStrike" cap="none">
                          <a:solidFill>
                            <a:srgbClr val="3F3F3F"/>
                          </a:solidFill>
                          <a:latin typeface="Open Sans"/>
                          <a:ea typeface="Open Sans"/>
                          <a:cs typeface="Open Sans"/>
                          <a:sym typeface="Open Sans"/>
                        </a:rPr>
                        <a:t>Exceptions may be checked as well as unchecked.</a:t>
                      </a:r>
                      <a:endParaRPr sz="1400" u="none" strike="noStrike" cap="none"/>
                    </a:p>
                  </a:txBody>
                  <a:tcPr marL="76350" marR="76350" marT="38175" marB="38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DEAF6"/>
                    </a:solidFill>
                  </a:tcPr>
                </a:tc>
              </a:tr>
              <a:tr h="1448525">
                <a:tc>
                  <a:txBody>
                    <a:bodyPr/>
                    <a:lstStyle/>
                    <a:p>
                      <a:pPr marL="0" marR="0" lvl="0" indent="0" algn="l" rtl="0">
                        <a:lnSpc>
                          <a:spcPct val="150000"/>
                        </a:lnSpc>
                        <a:spcBef>
                          <a:spcPts val="0"/>
                        </a:spcBef>
                        <a:spcAft>
                          <a:spcPts val="0"/>
                        </a:spcAft>
                        <a:buClr>
                          <a:srgbClr val="000000"/>
                        </a:buClr>
                        <a:buSzPts val="2000"/>
                        <a:buFont typeface="Arial"/>
                        <a:buNone/>
                      </a:pPr>
                      <a:r>
                        <a:rPr lang="en-IN" sz="2000" u="none" strike="noStrike" cap="none">
                          <a:solidFill>
                            <a:srgbClr val="3F3F3F"/>
                          </a:solidFill>
                          <a:latin typeface="Open Sans"/>
                          <a:ea typeface="Open Sans"/>
                          <a:cs typeface="Open Sans"/>
                          <a:sym typeface="Open Sans"/>
                        </a:rPr>
                        <a:t>Errors happen at run-time. They will not be known to the compiler.</a:t>
                      </a:r>
                      <a:endParaRPr sz="1400" u="none" strike="noStrike" cap="none"/>
                    </a:p>
                  </a:txBody>
                  <a:tcPr marL="76350" marR="76350" marT="38175" marB="38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DEAF6"/>
                    </a:solidFill>
                  </a:tcPr>
                </a:tc>
                <a:tc>
                  <a:txBody>
                    <a:bodyPr/>
                    <a:lstStyle/>
                    <a:p>
                      <a:pPr marL="0" marR="0" lvl="0" indent="0" algn="l" rtl="0">
                        <a:lnSpc>
                          <a:spcPct val="150000"/>
                        </a:lnSpc>
                        <a:spcBef>
                          <a:spcPts val="0"/>
                        </a:spcBef>
                        <a:spcAft>
                          <a:spcPts val="0"/>
                        </a:spcAft>
                        <a:buClr>
                          <a:srgbClr val="000000"/>
                        </a:buClr>
                        <a:buSzPts val="2000"/>
                        <a:buFont typeface="Arial"/>
                        <a:buNone/>
                      </a:pPr>
                      <a:r>
                        <a:rPr lang="en-IN" sz="2000" u="none" strike="noStrike" cap="none">
                          <a:solidFill>
                            <a:srgbClr val="3F3F3F"/>
                          </a:solidFill>
                          <a:latin typeface="Open Sans"/>
                          <a:ea typeface="Open Sans"/>
                          <a:cs typeface="Open Sans"/>
                          <a:sym typeface="Open Sans"/>
                        </a:rPr>
                        <a:t>Checked exceptions are known to compiler</a:t>
                      </a:r>
                      <a:r>
                        <a:rPr lang="en-IN" sz="2000" u="none" strike="noStrike" cap="none">
                          <a:solidFill>
                            <a:schemeClr val="dk1"/>
                          </a:solidFill>
                          <a:latin typeface="Open Sans"/>
                          <a:ea typeface="Open Sans"/>
                          <a:cs typeface="Open Sans"/>
                          <a:sym typeface="Open Sans"/>
                        </a:rPr>
                        <a:t>,</a:t>
                      </a:r>
                      <a:r>
                        <a:rPr lang="en-IN" sz="2000" u="none" strike="noStrike" cap="none">
                          <a:solidFill>
                            <a:srgbClr val="3F3F3F"/>
                          </a:solidFill>
                          <a:latin typeface="Open Sans"/>
                          <a:ea typeface="Open Sans"/>
                          <a:cs typeface="Open Sans"/>
                          <a:sym typeface="Open Sans"/>
                        </a:rPr>
                        <a:t> whereas unchecked exceptions are not known to compiler because they occur at run-time.</a:t>
                      </a:r>
                      <a:endParaRPr sz="1400" u="none" strike="noStrike" cap="none"/>
                    </a:p>
                  </a:txBody>
                  <a:tcPr marL="76350" marR="76350" marT="38175" marB="38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DEAF6"/>
                    </a:solidFill>
                  </a:tcPr>
                </a:tc>
              </a:tr>
              <a:tr h="991150">
                <a:tc>
                  <a:txBody>
                    <a:bodyPr/>
                    <a:lstStyle/>
                    <a:p>
                      <a:pPr marL="0" marR="0" lvl="0" indent="0" algn="l" rtl="0">
                        <a:lnSpc>
                          <a:spcPct val="150000"/>
                        </a:lnSpc>
                        <a:spcBef>
                          <a:spcPts val="0"/>
                        </a:spcBef>
                        <a:spcAft>
                          <a:spcPts val="0"/>
                        </a:spcAft>
                        <a:buClr>
                          <a:srgbClr val="000000"/>
                        </a:buClr>
                        <a:buSzPts val="2000"/>
                        <a:buFont typeface="Arial"/>
                        <a:buNone/>
                      </a:pPr>
                      <a:r>
                        <a:rPr lang="en-IN" sz="2000" u="none" strike="noStrike" cap="none">
                          <a:solidFill>
                            <a:srgbClr val="3F3F3F"/>
                          </a:solidFill>
                          <a:latin typeface="Open Sans"/>
                          <a:ea typeface="Open Sans"/>
                          <a:cs typeface="Open Sans"/>
                          <a:sym typeface="Open Sans"/>
                        </a:rPr>
                        <a:t>It is impossible to recover from errors.</a:t>
                      </a:r>
                      <a:endParaRPr sz="1400" u="none" strike="noStrike" cap="none"/>
                    </a:p>
                  </a:txBody>
                  <a:tcPr marL="76350" marR="76350" marT="38175" marB="38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DEAF6"/>
                    </a:solidFill>
                  </a:tcPr>
                </a:tc>
                <a:tc>
                  <a:txBody>
                    <a:bodyPr/>
                    <a:lstStyle/>
                    <a:p>
                      <a:pPr marL="0" marR="0" lvl="0" indent="0" algn="l" rtl="0">
                        <a:lnSpc>
                          <a:spcPct val="150000"/>
                        </a:lnSpc>
                        <a:spcBef>
                          <a:spcPts val="0"/>
                        </a:spcBef>
                        <a:spcAft>
                          <a:spcPts val="0"/>
                        </a:spcAft>
                        <a:buClr>
                          <a:srgbClr val="000000"/>
                        </a:buClr>
                        <a:buSzPts val="2000"/>
                        <a:buFont typeface="Arial"/>
                        <a:buNone/>
                      </a:pPr>
                      <a:r>
                        <a:rPr lang="en-IN" sz="2000" u="none" strike="noStrike" cap="none">
                          <a:solidFill>
                            <a:srgbClr val="3F3F3F"/>
                          </a:solidFill>
                          <a:latin typeface="Open Sans"/>
                          <a:ea typeface="Open Sans"/>
                          <a:cs typeface="Open Sans"/>
                          <a:sym typeface="Open Sans"/>
                        </a:rPr>
                        <a:t>You can recover from exceptions by handling them through try-catch blocks.</a:t>
                      </a:r>
                      <a:endParaRPr sz="1400" u="none" strike="noStrike" cap="none"/>
                    </a:p>
                  </a:txBody>
                  <a:tcPr marL="76350" marR="76350" marT="38175" marB="38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DEAF6"/>
                    </a:solidFill>
                  </a:tcPr>
                </a:tc>
              </a:tr>
              <a:tr h="991150">
                <a:tc>
                  <a:txBody>
                    <a:bodyPr/>
                    <a:lstStyle/>
                    <a:p>
                      <a:pPr marL="0" marR="0" lvl="0" indent="0" algn="l" rtl="0">
                        <a:lnSpc>
                          <a:spcPct val="150000"/>
                        </a:lnSpc>
                        <a:spcBef>
                          <a:spcPts val="0"/>
                        </a:spcBef>
                        <a:spcAft>
                          <a:spcPts val="0"/>
                        </a:spcAft>
                        <a:buClr>
                          <a:srgbClr val="000000"/>
                        </a:buClr>
                        <a:buSzPts val="2000"/>
                        <a:buFont typeface="Arial"/>
                        <a:buNone/>
                      </a:pPr>
                      <a:r>
                        <a:rPr lang="en-IN" sz="2000" u="none" strike="noStrike" cap="none">
                          <a:solidFill>
                            <a:srgbClr val="3F3F3F"/>
                          </a:solidFill>
                          <a:latin typeface="Open Sans"/>
                          <a:ea typeface="Open Sans"/>
                          <a:cs typeface="Open Sans"/>
                          <a:sym typeface="Open Sans"/>
                        </a:rPr>
                        <a:t>Errors are mostly caused by the environment in which the application is running.</a:t>
                      </a:r>
                      <a:endParaRPr sz="1400" u="none" strike="noStrike" cap="none"/>
                    </a:p>
                  </a:txBody>
                  <a:tcPr marL="76350" marR="76350" marT="38175" marB="38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DEAF6"/>
                    </a:solidFill>
                  </a:tcPr>
                </a:tc>
                <a:tc>
                  <a:txBody>
                    <a:bodyPr/>
                    <a:lstStyle/>
                    <a:p>
                      <a:pPr marL="0" marR="0" lvl="0" indent="0" algn="l" rtl="0">
                        <a:lnSpc>
                          <a:spcPct val="150000"/>
                        </a:lnSpc>
                        <a:spcBef>
                          <a:spcPts val="0"/>
                        </a:spcBef>
                        <a:spcAft>
                          <a:spcPts val="0"/>
                        </a:spcAft>
                        <a:buClr>
                          <a:srgbClr val="000000"/>
                        </a:buClr>
                        <a:buSzPts val="2000"/>
                        <a:buFont typeface="Arial"/>
                        <a:buNone/>
                      </a:pPr>
                      <a:r>
                        <a:rPr lang="en-IN" sz="2000" u="none" strike="noStrike" cap="none">
                          <a:solidFill>
                            <a:srgbClr val="3F3F3F"/>
                          </a:solidFill>
                          <a:latin typeface="Open Sans"/>
                          <a:ea typeface="Open Sans"/>
                          <a:cs typeface="Open Sans"/>
                          <a:sym typeface="Open Sans"/>
                        </a:rPr>
                        <a:t>Exceptions are mainly caused by the application itself.</a:t>
                      </a:r>
                      <a:endParaRPr sz="1400" u="none" strike="noStrike" cap="none"/>
                    </a:p>
                  </a:txBody>
                  <a:tcPr marL="76350" marR="76350" marT="38175" marB="381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DEAF6"/>
                    </a:solidFill>
                  </a:tcPr>
                </a:tc>
              </a:tr>
              <a:tr h="1905925">
                <a:tc>
                  <a:txBody>
                    <a:bodyPr/>
                    <a:lstStyle/>
                    <a:p>
                      <a:pPr marL="0" marR="0" lvl="0" indent="0" algn="l" rtl="0">
                        <a:lnSpc>
                          <a:spcPct val="150000"/>
                        </a:lnSpc>
                        <a:spcBef>
                          <a:spcPts val="0"/>
                        </a:spcBef>
                        <a:spcAft>
                          <a:spcPts val="0"/>
                        </a:spcAft>
                        <a:buClr>
                          <a:srgbClr val="000000"/>
                        </a:buClr>
                        <a:buSzPts val="2000"/>
                        <a:buFont typeface="Arial"/>
                        <a:buNone/>
                      </a:pPr>
                      <a:r>
                        <a:rPr lang="en-IN" sz="2000" u="none" strike="noStrike" cap="none">
                          <a:solidFill>
                            <a:srgbClr val="3F3F3F"/>
                          </a:solidFill>
                          <a:latin typeface="Open Sans"/>
                          <a:ea typeface="Open Sans"/>
                          <a:cs typeface="Open Sans"/>
                          <a:sym typeface="Open Sans"/>
                        </a:rPr>
                        <a:t>Examples :</a:t>
                      </a:r>
                      <a:br>
                        <a:rPr lang="en-IN" sz="2000" u="none" strike="noStrike" cap="none">
                          <a:solidFill>
                            <a:srgbClr val="3F3F3F"/>
                          </a:solidFill>
                          <a:latin typeface="Open Sans"/>
                          <a:ea typeface="Open Sans"/>
                          <a:cs typeface="Open Sans"/>
                          <a:sym typeface="Open Sans"/>
                        </a:rPr>
                      </a:br>
                      <a:r>
                        <a:rPr lang="en-IN" sz="2000" u="none" strike="noStrike" cap="none">
                          <a:solidFill>
                            <a:srgbClr val="3F3F3F"/>
                          </a:solidFill>
                          <a:latin typeface="Open Sans"/>
                          <a:ea typeface="Open Sans"/>
                          <a:cs typeface="Open Sans"/>
                          <a:sym typeface="Open Sans"/>
                        </a:rPr>
                        <a:t>java.lang.StackOverflowError, java.lang.OutOfMemoryError</a:t>
                      </a:r>
                      <a:endParaRPr sz="1400" u="none" strike="noStrike" cap="none"/>
                    </a:p>
                  </a:txBody>
                  <a:tcPr marL="76350" marR="76350" marT="38175" marB="3817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DEAF6"/>
                    </a:solidFill>
                  </a:tcPr>
                </a:tc>
                <a:tc>
                  <a:txBody>
                    <a:bodyPr/>
                    <a:lstStyle/>
                    <a:p>
                      <a:pPr marL="0" marR="0" lvl="0" indent="0" algn="l" rtl="0">
                        <a:lnSpc>
                          <a:spcPct val="150000"/>
                        </a:lnSpc>
                        <a:spcBef>
                          <a:spcPts val="0"/>
                        </a:spcBef>
                        <a:spcAft>
                          <a:spcPts val="0"/>
                        </a:spcAft>
                        <a:buClr>
                          <a:srgbClr val="000000"/>
                        </a:buClr>
                        <a:buSzPts val="2000"/>
                        <a:buFont typeface="Arial"/>
                        <a:buNone/>
                      </a:pPr>
                      <a:r>
                        <a:rPr lang="en-IN" sz="2000" u="none" strike="noStrike" cap="none">
                          <a:solidFill>
                            <a:srgbClr val="3F3F3F"/>
                          </a:solidFill>
                          <a:latin typeface="Open Sans"/>
                          <a:ea typeface="Open Sans"/>
                          <a:cs typeface="Open Sans"/>
                          <a:sym typeface="Open Sans"/>
                        </a:rPr>
                        <a:t>Examples :</a:t>
                      </a:r>
                      <a:br>
                        <a:rPr lang="en-IN" sz="2000" u="none" strike="noStrike" cap="none">
                          <a:solidFill>
                            <a:srgbClr val="3F3F3F"/>
                          </a:solidFill>
                          <a:latin typeface="Open Sans"/>
                          <a:ea typeface="Open Sans"/>
                          <a:cs typeface="Open Sans"/>
                          <a:sym typeface="Open Sans"/>
                        </a:rPr>
                      </a:br>
                      <a:r>
                        <a:rPr lang="en-IN" sz="2000" u="none" strike="noStrike" cap="none">
                          <a:solidFill>
                            <a:srgbClr val="3F3F3F"/>
                          </a:solidFill>
                          <a:latin typeface="Open Sans"/>
                          <a:ea typeface="Open Sans"/>
                          <a:cs typeface="Open Sans"/>
                          <a:sym typeface="Open Sans"/>
                        </a:rPr>
                        <a:t>Checked Exceptions: SQLException, IOException</a:t>
                      </a:r>
                      <a:br>
                        <a:rPr lang="en-IN" sz="2000" u="none" strike="noStrike" cap="none">
                          <a:solidFill>
                            <a:srgbClr val="3F3F3F"/>
                          </a:solidFill>
                          <a:latin typeface="Open Sans"/>
                          <a:ea typeface="Open Sans"/>
                          <a:cs typeface="Open Sans"/>
                          <a:sym typeface="Open Sans"/>
                        </a:rPr>
                      </a:br>
                      <a:r>
                        <a:rPr lang="en-IN" sz="2000" u="none" strike="noStrike" cap="none">
                          <a:solidFill>
                            <a:srgbClr val="3F3F3F"/>
                          </a:solidFill>
                          <a:latin typeface="Open Sans"/>
                          <a:ea typeface="Open Sans"/>
                          <a:cs typeface="Open Sans"/>
                          <a:sym typeface="Open Sans"/>
                        </a:rPr>
                        <a:t>Unchecked Exceptions: ArrayIndexOutOfBoundException, ClassCastException, NullPointerException</a:t>
                      </a:r>
                      <a:endParaRPr sz="1400" u="none" strike="noStrike" cap="none"/>
                    </a:p>
                  </a:txBody>
                  <a:tcPr marL="76350" marR="76350" marT="38175" marB="3817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DEAF6"/>
                    </a:solidFill>
                  </a:tcPr>
                </a:tc>
              </a:tr>
            </a:tbl>
          </a:graphicData>
        </a:graphic>
      </p:graphicFrame>
      <p:pic>
        <p:nvPicPr>
          <p:cNvPr id="650" name="Google Shape;650;p23"/>
          <p:cNvPicPr preferRelativeResize="0"/>
          <p:nvPr/>
        </p:nvPicPr>
        <p:blipFill rotWithShape="1">
          <a:blip r:embed="rId3">
            <a:alphaModFix/>
          </a:blip>
          <a:srcRect/>
          <a:stretch/>
        </p:blipFill>
        <p:spPr>
          <a:xfrm>
            <a:off x="1710406" y="603159"/>
            <a:ext cx="12801885" cy="3657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2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Hierarchy of Exception</a:t>
            </a:r>
            <a:endParaRPr/>
          </a:p>
        </p:txBody>
      </p:sp>
      <p:sp>
        <p:nvSpPr>
          <p:cNvPr id="657" name="Google Shape;657;p24"/>
          <p:cNvSpPr/>
          <p:nvPr/>
        </p:nvSpPr>
        <p:spPr>
          <a:xfrm>
            <a:off x="636563" y="2907792"/>
            <a:ext cx="1283677" cy="703385"/>
          </a:xfrm>
          <a:prstGeom prst="roundRect">
            <a:avLst>
              <a:gd name="adj" fmla="val 16667"/>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Object</a:t>
            </a:r>
            <a:endParaRPr sz="1400" b="0" i="0" u="none" strike="noStrike" cap="none">
              <a:solidFill>
                <a:srgbClr val="000000"/>
              </a:solidFill>
              <a:latin typeface="Arial"/>
              <a:ea typeface="Arial"/>
              <a:cs typeface="Arial"/>
              <a:sym typeface="Arial"/>
            </a:endParaRPr>
          </a:p>
        </p:txBody>
      </p:sp>
      <p:sp>
        <p:nvSpPr>
          <p:cNvPr id="658" name="Google Shape;658;p24"/>
          <p:cNvSpPr/>
          <p:nvPr/>
        </p:nvSpPr>
        <p:spPr>
          <a:xfrm>
            <a:off x="636562" y="5044249"/>
            <a:ext cx="1283677" cy="474785"/>
          </a:xfrm>
          <a:prstGeom prst="rect">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Exception</a:t>
            </a:r>
            <a:endParaRPr sz="1400" b="0" i="0" u="none" strike="noStrike" cap="none">
              <a:solidFill>
                <a:srgbClr val="000000"/>
              </a:solidFill>
              <a:latin typeface="Arial"/>
              <a:ea typeface="Arial"/>
              <a:cs typeface="Arial"/>
              <a:sym typeface="Arial"/>
            </a:endParaRPr>
          </a:p>
        </p:txBody>
      </p:sp>
      <p:sp>
        <p:nvSpPr>
          <p:cNvPr id="659" name="Google Shape;659;p24"/>
          <p:cNvSpPr/>
          <p:nvPr/>
        </p:nvSpPr>
        <p:spPr>
          <a:xfrm>
            <a:off x="2782592" y="1332091"/>
            <a:ext cx="3354439" cy="439603"/>
          </a:xfrm>
          <a:prstGeom prst="rect">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ClassNotfoundException</a:t>
            </a:r>
            <a:endParaRPr sz="1400" b="0" i="0" u="none" strike="noStrike" cap="none">
              <a:solidFill>
                <a:srgbClr val="000000"/>
              </a:solidFill>
              <a:latin typeface="Arial"/>
              <a:ea typeface="Arial"/>
              <a:cs typeface="Arial"/>
              <a:sym typeface="Arial"/>
            </a:endParaRPr>
          </a:p>
        </p:txBody>
      </p:sp>
      <p:sp>
        <p:nvSpPr>
          <p:cNvPr id="660" name="Google Shape;660;p24"/>
          <p:cNvSpPr/>
          <p:nvPr/>
        </p:nvSpPr>
        <p:spPr>
          <a:xfrm>
            <a:off x="2782592" y="2215232"/>
            <a:ext cx="3354439" cy="439603"/>
          </a:xfrm>
          <a:prstGeom prst="rect">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CloneNotSupportedException</a:t>
            </a:r>
            <a:endParaRPr sz="1400" b="0" i="0" u="none" strike="noStrike" cap="none">
              <a:solidFill>
                <a:srgbClr val="000000"/>
              </a:solidFill>
              <a:latin typeface="Arial"/>
              <a:ea typeface="Arial"/>
              <a:cs typeface="Arial"/>
              <a:sym typeface="Arial"/>
            </a:endParaRPr>
          </a:p>
        </p:txBody>
      </p:sp>
      <p:sp>
        <p:nvSpPr>
          <p:cNvPr id="661" name="Google Shape;661;p24"/>
          <p:cNvSpPr/>
          <p:nvPr/>
        </p:nvSpPr>
        <p:spPr>
          <a:xfrm>
            <a:off x="2782592" y="3098373"/>
            <a:ext cx="3354439" cy="439603"/>
          </a:xfrm>
          <a:prstGeom prst="rect">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IllegalAccessException</a:t>
            </a:r>
            <a:endParaRPr sz="1400" b="0" i="0" u="none" strike="noStrike" cap="none">
              <a:solidFill>
                <a:srgbClr val="000000"/>
              </a:solidFill>
              <a:latin typeface="Arial"/>
              <a:ea typeface="Arial"/>
              <a:cs typeface="Arial"/>
              <a:sym typeface="Arial"/>
            </a:endParaRPr>
          </a:p>
        </p:txBody>
      </p:sp>
      <p:sp>
        <p:nvSpPr>
          <p:cNvPr id="662" name="Google Shape;662;p24"/>
          <p:cNvSpPr/>
          <p:nvPr/>
        </p:nvSpPr>
        <p:spPr>
          <a:xfrm>
            <a:off x="2782592" y="3981514"/>
            <a:ext cx="3354439" cy="439603"/>
          </a:xfrm>
          <a:prstGeom prst="rect">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InstantiationException</a:t>
            </a:r>
            <a:endParaRPr sz="1400" b="0" i="0" u="none" strike="noStrike" cap="none">
              <a:solidFill>
                <a:srgbClr val="000000"/>
              </a:solidFill>
              <a:latin typeface="Arial"/>
              <a:ea typeface="Arial"/>
              <a:cs typeface="Arial"/>
              <a:sym typeface="Arial"/>
            </a:endParaRPr>
          </a:p>
        </p:txBody>
      </p:sp>
      <p:sp>
        <p:nvSpPr>
          <p:cNvPr id="663" name="Google Shape;663;p24"/>
          <p:cNvSpPr/>
          <p:nvPr/>
        </p:nvSpPr>
        <p:spPr>
          <a:xfrm>
            <a:off x="2782592" y="4864655"/>
            <a:ext cx="3354439" cy="439603"/>
          </a:xfrm>
          <a:prstGeom prst="rect">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InterruptedException</a:t>
            </a:r>
            <a:endParaRPr sz="1400" b="0" i="0" u="none" strike="noStrike" cap="none">
              <a:solidFill>
                <a:srgbClr val="000000"/>
              </a:solidFill>
              <a:latin typeface="Arial"/>
              <a:ea typeface="Arial"/>
              <a:cs typeface="Arial"/>
              <a:sym typeface="Arial"/>
            </a:endParaRPr>
          </a:p>
        </p:txBody>
      </p:sp>
      <p:sp>
        <p:nvSpPr>
          <p:cNvPr id="664" name="Google Shape;664;p24"/>
          <p:cNvSpPr/>
          <p:nvPr/>
        </p:nvSpPr>
        <p:spPr>
          <a:xfrm>
            <a:off x="2782592" y="5747796"/>
            <a:ext cx="3354439" cy="439603"/>
          </a:xfrm>
          <a:prstGeom prst="rect">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NoSuchMethodException</a:t>
            </a:r>
            <a:endParaRPr sz="1400" b="0" i="0" u="none" strike="noStrike" cap="none">
              <a:solidFill>
                <a:srgbClr val="000000"/>
              </a:solidFill>
              <a:latin typeface="Arial"/>
              <a:ea typeface="Arial"/>
              <a:cs typeface="Arial"/>
              <a:sym typeface="Arial"/>
            </a:endParaRPr>
          </a:p>
        </p:txBody>
      </p:sp>
      <p:sp>
        <p:nvSpPr>
          <p:cNvPr id="665" name="Google Shape;665;p24"/>
          <p:cNvSpPr/>
          <p:nvPr/>
        </p:nvSpPr>
        <p:spPr>
          <a:xfrm>
            <a:off x="2782592" y="6630937"/>
            <a:ext cx="3354439" cy="439603"/>
          </a:xfrm>
          <a:prstGeom prst="rect">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RutimeException</a:t>
            </a:r>
            <a:endParaRPr sz="1400" b="0" i="0" u="none" strike="noStrike" cap="none">
              <a:solidFill>
                <a:srgbClr val="000000"/>
              </a:solidFill>
              <a:latin typeface="Arial"/>
              <a:ea typeface="Arial"/>
              <a:cs typeface="Arial"/>
              <a:sym typeface="Arial"/>
            </a:endParaRPr>
          </a:p>
        </p:txBody>
      </p:sp>
      <p:sp>
        <p:nvSpPr>
          <p:cNvPr id="666" name="Google Shape;666;p24"/>
          <p:cNvSpPr/>
          <p:nvPr/>
        </p:nvSpPr>
        <p:spPr>
          <a:xfrm>
            <a:off x="7047158" y="1128091"/>
            <a:ext cx="3390055" cy="439603"/>
          </a:xfrm>
          <a:prstGeom prst="rect">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ArithmeticException</a:t>
            </a:r>
            <a:endParaRPr sz="1400" b="0" i="0" u="none" strike="noStrike" cap="none">
              <a:solidFill>
                <a:srgbClr val="000000"/>
              </a:solidFill>
              <a:latin typeface="Arial"/>
              <a:ea typeface="Arial"/>
              <a:cs typeface="Arial"/>
              <a:sym typeface="Arial"/>
            </a:endParaRPr>
          </a:p>
        </p:txBody>
      </p:sp>
      <p:sp>
        <p:nvSpPr>
          <p:cNvPr id="667" name="Google Shape;667;p24"/>
          <p:cNvSpPr/>
          <p:nvPr/>
        </p:nvSpPr>
        <p:spPr>
          <a:xfrm>
            <a:off x="7047158" y="2011232"/>
            <a:ext cx="3390055" cy="439603"/>
          </a:xfrm>
          <a:prstGeom prst="rect">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ArrayStoreException</a:t>
            </a:r>
            <a:endParaRPr sz="1400" b="0" i="0" u="none" strike="noStrike" cap="none">
              <a:solidFill>
                <a:srgbClr val="000000"/>
              </a:solidFill>
              <a:latin typeface="Arial"/>
              <a:ea typeface="Arial"/>
              <a:cs typeface="Arial"/>
              <a:sym typeface="Arial"/>
            </a:endParaRPr>
          </a:p>
        </p:txBody>
      </p:sp>
      <p:sp>
        <p:nvSpPr>
          <p:cNvPr id="668" name="Google Shape;668;p24"/>
          <p:cNvSpPr/>
          <p:nvPr/>
        </p:nvSpPr>
        <p:spPr>
          <a:xfrm>
            <a:off x="7047158" y="2894373"/>
            <a:ext cx="3390055" cy="439603"/>
          </a:xfrm>
          <a:prstGeom prst="rect">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ClassCastException</a:t>
            </a:r>
            <a:endParaRPr sz="1400" b="0" i="0" u="none" strike="noStrike" cap="none">
              <a:solidFill>
                <a:srgbClr val="000000"/>
              </a:solidFill>
              <a:latin typeface="Arial"/>
              <a:ea typeface="Arial"/>
              <a:cs typeface="Arial"/>
              <a:sym typeface="Arial"/>
            </a:endParaRPr>
          </a:p>
        </p:txBody>
      </p:sp>
      <p:sp>
        <p:nvSpPr>
          <p:cNvPr id="669" name="Google Shape;669;p24"/>
          <p:cNvSpPr/>
          <p:nvPr/>
        </p:nvSpPr>
        <p:spPr>
          <a:xfrm>
            <a:off x="7047158" y="3777514"/>
            <a:ext cx="3390055" cy="439603"/>
          </a:xfrm>
          <a:prstGeom prst="rect">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IllegalArgumentException</a:t>
            </a:r>
            <a:endParaRPr sz="1400" b="0" i="0" u="none" strike="noStrike" cap="none">
              <a:solidFill>
                <a:srgbClr val="000000"/>
              </a:solidFill>
              <a:latin typeface="Arial"/>
              <a:ea typeface="Arial"/>
              <a:cs typeface="Arial"/>
              <a:sym typeface="Arial"/>
            </a:endParaRPr>
          </a:p>
        </p:txBody>
      </p:sp>
      <p:sp>
        <p:nvSpPr>
          <p:cNvPr id="670" name="Google Shape;670;p24"/>
          <p:cNvSpPr/>
          <p:nvPr/>
        </p:nvSpPr>
        <p:spPr>
          <a:xfrm>
            <a:off x="7047158" y="4660655"/>
            <a:ext cx="3390055" cy="439603"/>
          </a:xfrm>
          <a:prstGeom prst="rect">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IllegalMonitorStateException</a:t>
            </a:r>
            <a:endParaRPr sz="1400" b="0" i="0" u="none" strike="noStrike" cap="none">
              <a:solidFill>
                <a:srgbClr val="000000"/>
              </a:solidFill>
              <a:latin typeface="Arial"/>
              <a:ea typeface="Arial"/>
              <a:cs typeface="Arial"/>
              <a:sym typeface="Arial"/>
            </a:endParaRPr>
          </a:p>
        </p:txBody>
      </p:sp>
      <p:sp>
        <p:nvSpPr>
          <p:cNvPr id="671" name="Google Shape;671;p24"/>
          <p:cNvSpPr/>
          <p:nvPr/>
        </p:nvSpPr>
        <p:spPr>
          <a:xfrm>
            <a:off x="7047150" y="5543800"/>
            <a:ext cx="3486900" cy="439500"/>
          </a:xfrm>
          <a:prstGeom prst="rect">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IndexOutOfBoundsExceptions</a:t>
            </a:r>
            <a:endParaRPr sz="1400" b="0" i="0" u="none" strike="noStrike" cap="none">
              <a:solidFill>
                <a:srgbClr val="000000"/>
              </a:solidFill>
              <a:latin typeface="Arial"/>
              <a:ea typeface="Arial"/>
              <a:cs typeface="Arial"/>
              <a:sym typeface="Arial"/>
            </a:endParaRPr>
          </a:p>
        </p:txBody>
      </p:sp>
      <p:sp>
        <p:nvSpPr>
          <p:cNvPr id="672" name="Google Shape;672;p24"/>
          <p:cNvSpPr/>
          <p:nvPr/>
        </p:nvSpPr>
        <p:spPr>
          <a:xfrm>
            <a:off x="7047158" y="6426937"/>
            <a:ext cx="3390055" cy="439603"/>
          </a:xfrm>
          <a:prstGeom prst="rect">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NegativeArraySizeException</a:t>
            </a:r>
            <a:endParaRPr sz="1400" b="0" i="0" u="none" strike="noStrike" cap="none">
              <a:solidFill>
                <a:srgbClr val="000000"/>
              </a:solidFill>
              <a:latin typeface="Arial"/>
              <a:ea typeface="Arial"/>
              <a:cs typeface="Arial"/>
              <a:sym typeface="Arial"/>
            </a:endParaRPr>
          </a:p>
        </p:txBody>
      </p:sp>
      <p:sp>
        <p:nvSpPr>
          <p:cNvPr id="673" name="Google Shape;673;p24"/>
          <p:cNvSpPr/>
          <p:nvPr/>
        </p:nvSpPr>
        <p:spPr>
          <a:xfrm>
            <a:off x="7047158" y="7310078"/>
            <a:ext cx="3390055" cy="439603"/>
          </a:xfrm>
          <a:prstGeom prst="rect">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NullPointerException</a:t>
            </a:r>
            <a:endParaRPr sz="1400" b="0" i="0" u="none" strike="noStrike" cap="none">
              <a:solidFill>
                <a:srgbClr val="000000"/>
              </a:solidFill>
              <a:latin typeface="Arial"/>
              <a:ea typeface="Arial"/>
              <a:cs typeface="Arial"/>
              <a:sym typeface="Arial"/>
            </a:endParaRPr>
          </a:p>
        </p:txBody>
      </p:sp>
      <p:sp>
        <p:nvSpPr>
          <p:cNvPr id="674" name="Google Shape;674;p24"/>
          <p:cNvSpPr/>
          <p:nvPr/>
        </p:nvSpPr>
        <p:spPr>
          <a:xfrm>
            <a:off x="7047158" y="8193219"/>
            <a:ext cx="3390055" cy="439603"/>
          </a:xfrm>
          <a:prstGeom prst="rect">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SecurityException</a:t>
            </a:r>
            <a:endParaRPr sz="1400" b="0" i="0" u="none" strike="noStrike" cap="none">
              <a:solidFill>
                <a:srgbClr val="000000"/>
              </a:solidFill>
              <a:latin typeface="Arial"/>
              <a:ea typeface="Arial"/>
              <a:cs typeface="Arial"/>
              <a:sym typeface="Arial"/>
            </a:endParaRPr>
          </a:p>
        </p:txBody>
      </p:sp>
      <p:cxnSp>
        <p:nvCxnSpPr>
          <p:cNvPr id="675" name="Google Shape;675;p24"/>
          <p:cNvCxnSpPr>
            <a:stCxn id="657" idx="2"/>
            <a:endCxn id="658" idx="0"/>
          </p:cNvCxnSpPr>
          <p:nvPr/>
        </p:nvCxnSpPr>
        <p:spPr>
          <a:xfrm>
            <a:off x="1278401" y="3611177"/>
            <a:ext cx="0" cy="1433100"/>
          </a:xfrm>
          <a:prstGeom prst="straightConnector1">
            <a:avLst/>
          </a:prstGeom>
          <a:noFill/>
          <a:ln w="9525" cap="flat" cmpd="sng">
            <a:solidFill>
              <a:schemeClr val="dk1"/>
            </a:solidFill>
            <a:prstDash val="solid"/>
            <a:round/>
            <a:headEnd type="none" w="sm" len="sm"/>
            <a:tailEnd type="none" w="sm" len="sm"/>
          </a:ln>
        </p:spPr>
      </p:cxnSp>
      <p:sp>
        <p:nvSpPr>
          <p:cNvPr id="676" name="Google Shape;676;p24"/>
          <p:cNvSpPr/>
          <p:nvPr/>
        </p:nvSpPr>
        <p:spPr>
          <a:xfrm>
            <a:off x="636564" y="4055012"/>
            <a:ext cx="1327548" cy="474785"/>
          </a:xfrm>
          <a:prstGeom prst="rect">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Throwable</a:t>
            </a:r>
            <a:endParaRPr sz="1400" b="0" i="0" u="none" strike="noStrike" cap="none">
              <a:solidFill>
                <a:srgbClr val="000000"/>
              </a:solidFill>
              <a:latin typeface="Arial"/>
              <a:ea typeface="Arial"/>
              <a:cs typeface="Arial"/>
              <a:sym typeface="Arial"/>
            </a:endParaRPr>
          </a:p>
        </p:txBody>
      </p:sp>
      <p:grpSp>
        <p:nvGrpSpPr>
          <p:cNvPr id="677" name="Google Shape;677;p24"/>
          <p:cNvGrpSpPr/>
          <p:nvPr/>
        </p:nvGrpSpPr>
        <p:grpSpPr>
          <a:xfrm>
            <a:off x="1927975" y="1549406"/>
            <a:ext cx="854618" cy="5345170"/>
            <a:chOff x="2293735" y="1549406"/>
            <a:chExt cx="854618" cy="5345170"/>
          </a:xfrm>
        </p:grpSpPr>
        <p:cxnSp>
          <p:nvCxnSpPr>
            <p:cNvPr id="678" name="Google Shape;678;p24"/>
            <p:cNvCxnSpPr/>
            <p:nvPr/>
          </p:nvCxnSpPr>
          <p:spPr>
            <a:xfrm>
              <a:off x="2578608" y="1551557"/>
              <a:ext cx="0" cy="5343019"/>
            </a:xfrm>
            <a:prstGeom prst="straightConnector1">
              <a:avLst/>
            </a:prstGeom>
            <a:noFill/>
            <a:ln w="9525" cap="flat" cmpd="sng">
              <a:solidFill>
                <a:schemeClr val="dk1"/>
              </a:solidFill>
              <a:prstDash val="solid"/>
              <a:round/>
              <a:headEnd type="none" w="sm" len="sm"/>
              <a:tailEnd type="none" w="sm" len="sm"/>
            </a:ln>
          </p:spPr>
        </p:cxnSp>
        <p:cxnSp>
          <p:nvCxnSpPr>
            <p:cNvPr id="679" name="Google Shape;679;p24"/>
            <p:cNvCxnSpPr/>
            <p:nvPr/>
          </p:nvCxnSpPr>
          <p:spPr>
            <a:xfrm>
              <a:off x="2578608" y="1549406"/>
              <a:ext cx="569745" cy="0"/>
            </a:xfrm>
            <a:prstGeom prst="straightConnector1">
              <a:avLst/>
            </a:prstGeom>
            <a:noFill/>
            <a:ln w="9525" cap="flat" cmpd="sng">
              <a:solidFill>
                <a:schemeClr val="dk1"/>
              </a:solidFill>
              <a:prstDash val="solid"/>
              <a:round/>
              <a:headEnd type="none" w="sm" len="sm"/>
              <a:tailEnd type="none" w="sm" len="sm"/>
            </a:ln>
          </p:spPr>
        </p:cxnSp>
        <p:cxnSp>
          <p:nvCxnSpPr>
            <p:cNvPr id="680" name="Google Shape;680;p24"/>
            <p:cNvCxnSpPr/>
            <p:nvPr/>
          </p:nvCxnSpPr>
          <p:spPr>
            <a:xfrm>
              <a:off x="2578608" y="2445518"/>
              <a:ext cx="569745" cy="0"/>
            </a:xfrm>
            <a:prstGeom prst="straightConnector1">
              <a:avLst/>
            </a:prstGeom>
            <a:noFill/>
            <a:ln w="9525" cap="flat" cmpd="sng">
              <a:solidFill>
                <a:schemeClr val="dk1"/>
              </a:solidFill>
              <a:prstDash val="solid"/>
              <a:round/>
              <a:headEnd type="none" w="sm" len="sm"/>
              <a:tailEnd type="none" w="sm" len="sm"/>
            </a:ln>
          </p:spPr>
        </p:cxnSp>
        <p:cxnSp>
          <p:nvCxnSpPr>
            <p:cNvPr id="681" name="Google Shape;681;p24"/>
            <p:cNvCxnSpPr/>
            <p:nvPr/>
          </p:nvCxnSpPr>
          <p:spPr>
            <a:xfrm>
              <a:off x="2578608" y="3352507"/>
              <a:ext cx="569745" cy="0"/>
            </a:xfrm>
            <a:prstGeom prst="straightConnector1">
              <a:avLst/>
            </a:prstGeom>
            <a:noFill/>
            <a:ln w="9525" cap="flat" cmpd="sng">
              <a:solidFill>
                <a:schemeClr val="dk1"/>
              </a:solidFill>
              <a:prstDash val="solid"/>
              <a:round/>
              <a:headEnd type="none" w="sm" len="sm"/>
              <a:tailEnd type="none" w="sm" len="sm"/>
            </a:ln>
          </p:spPr>
        </p:cxnSp>
        <p:cxnSp>
          <p:nvCxnSpPr>
            <p:cNvPr id="682" name="Google Shape;682;p24"/>
            <p:cNvCxnSpPr/>
            <p:nvPr/>
          </p:nvCxnSpPr>
          <p:spPr>
            <a:xfrm>
              <a:off x="2578608" y="4248619"/>
              <a:ext cx="569745" cy="0"/>
            </a:xfrm>
            <a:prstGeom prst="straightConnector1">
              <a:avLst/>
            </a:prstGeom>
            <a:noFill/>
            <a:ln w="9525" cap="flat" cmpd="sng">
              <a:solidFill>
                <a:schemeClr val="dk1"/>
              </a:solidFill>
              <a:prstDash val="solid"/>
              <a:round/>
              <a:headEnd type="none" w="sm" len="sm"/>
              <a:tailEnd type="none" w="sm" len="sm"/>
            </a:ln>
          </p:spPr>
        </p:cxnSp>
        <p:cxnSp>
          <p:nvCxnSpPr>
            <p:cNvPr id="683" name="Google Shape;683;p24"/>
            <p:cNvCxnSpPr/>
            <p:nvPr/>
          </p:nvCxnSpPr>
          <p:spPr>
            <a:xfrm>
              <a:off x="2578608" y="5071579"/>
              <a:ext cx="569745" cy="0"/>
            </a:xfrm>
            <a:prstGeom prst="straightConnector1">
              <a:avLst/>
            </a:prstGeom>
            <a:noFill/>
            <a:ln w="9525" cap="flat" cmpd="sng">
              <a:solidFill>
                <a:schemeClr val="dk1"/>
              </a:solidFill>
              <a:prstDash val="solid"/>
              <a:round/>
              <a:headEnd type="none" w="sm" len="sm"/>
              <a:tailEnd type="none" w="sm" len="sm"/>
            </a:ln>
          </p:spPr>
        </p:cxnSp>
        <p:cxnSp>
          <p:nvCxnSpPr>
            <p:cNvPr id="684" name="Google Shape;684;p24"/>
            <p:cNvCxnSpPr/>
            <p:nvPr/>
          </p:nvCxnSpPr>
          <p:spPr>
            <a:xfrm>
              <a:off x="2578608" y="5967691"/>
              <a:ext cx="569745" cy="0"/>
            </a:xfrm>
            <a:prstGeom prst="straightConnector1">
              <a:avLst/>
            </a:prstGeom>
            <a:noFill/>
            <a:ln w="9525" cap="flat" cmpd="sng">
              <a:solidFill>
                <a:schemeClr val="dk1"/>
              </a:solidFill>
              <a:prstDash val="solid"/>
              <a:round/>
              <a:headEnd type="none" w="sm" len="sm"/>
              <a:tailEnd type="none" w="sm" len="sm"/>
            </a:ln>
          </p:spPr>
        </p:cxnSp>
        <p:cxnSp>
          <p:nvCxnSpPr>
            <p:cNvPr id="685" name="Google Shape;685;p24"/>
            <p:cNvCxnSpPr/>
            <p:nvPr/>
          </p:nvCxnSpPr>
          <p:spPr>
            <a:xfrm>
              <a:off x="2578608" y="6894576"/>
              <a:ext cx="569745" cy="0"/>
            </a:xfrm>
            <a:prstGeom prst="straightConnector1">
              <a:avLst/>
            </a:prstGeom>
            <a:noFill/>
            <a:ln w="9525" cap="flat" cmpd="sng">
              <a:solidFill>
                <a:schemeClr val="dk1"/>
              </a:solidFill>
              <a:prstDash val="solid"/>
              <a:round/>
              <a:headEnd type="none" w="sm" len="sm"/>
              <a:tailEnd type="none" w="sm" len="sm"/>
            </a:ln>
          </p:spPr>
        </p:cxnSp>
        <p:cxnSp>
          <p:nvCxnSpPr>
            <p:cNvPr id="686" name="Google Shape;686;p24"/>
            <p:cNvCxnSpPr/>
            <p:nvPr/>
          </p:nvCxnSpPr>
          <p:spPr>
            <a:xfrm>
              <a:off x="2293735" y="5346637"/>
              <a:ext cx="284873" cy="0"/>
            </a:xfrm>
            <a:prstGeom prst="straightConnector1">
              <a:avLst/>
            </a:prstGeom>
            <a:noFill/>
            <a:ln w="9525" cap="flat" cmpd="sng">
              <a:solidFill>
                <a:schemeClr val="dk1"/>
              </a:solidFill>
              <a:prstDash val="solid"/>
              <a:round/>
              <a:headEnd type="none" w="sm" len="sm"/>
              <a:tailEnd type="none" w="sm" len="sm"/>
            </a:ln>
          </p:spPr>
        </p:cxnSp>
      </p:grpSp>
      <p:grpSp>
        <p:nvGrpSpPr>
          <p:cNvPr id="687" name="Google Shape;687;p24"/>
          <p:cNvGrpSpPr/>
          <p:nvPr/>
        </p:nvGrpSpPr>
        <p:grpSpPr>
          <a:xfrm>
            <a:off x="6112711" y="1384814"/>
            <a:ext cx="948420" cy="7079022"/>
            <a:chOff x="2099651" y="-169565"/>
            <a:chExt cx="1048702" cy="7079022"/>
          </a:xfrm>
        </p:grpSpPr>
        <p:cxnSp>
          <p:nvCxnSpPr>
            <p:cNvPr id="688" name="Google Shape;688;p24"/>
            <p:cNvCxnSpPr/>
            <p:nvPr/>
          </p:nvCxnSpPr>
          <p:spPr>
            <a:xfrm>
              <a:off x="2578608" y="-169565"/>
              <a:ext cx="0" cy="7079022"/>
            </a:xfrm>
            <a:prstGeom prst="straightConnector1">
              <a:avLst/>
            </a:prstGeom>
            <a:noFill/>
            <a:ln w="9525" cap="flat" cmpd="sng">
              <a:solidFill>
                <a:schemeClr val="dk1"/>
              </a:solidFill>
              <a:prstDash val="solid"/>
              <a:round/>
              <a:headEnd type="none" w="sm" len="sm"/>
              <a:tailEnd type="none" w="sm" len="sm"/>
            </a:ln>
          </p:spPr>
        </p:cxnSp>
        <p:cxnSp>
          <p:nvCxnSpPr>
            <p:cNvPr id="689" name="Google Shape;689;p24"/>
            <p:cNvCxnSpPr/>
            <p:nvPr/>
          </p:nvCxnSpPr>
          <p:spPr>
            <a:xfrm>
              <a:off x="2578608" y="1549406"/>
              <a:ext cx="569745" cy="0"/>
            </a:xfrm>
            <a:prstGeom prst="straightConnector1">
              <a:avLst/>
            </a:prstGeom>
            <a:noFill/>
            <a:ln w="9525" cap="flat" cmpd="sng">
              <a:solidFill>
                <a:schemeClr val="dk1"/>
              </a:solidFill>
              <a:prstDash val="solid"/>
              <a:round/>
              <a:headEnd type="none" w="sm" len="sm"/>
              <a:tailEnd type="none" w="sm" len="sm"/>
            </a:ln>
          </p:spPr>
        </p:cxnSp>
        <p:cxnSp>
          <p:nvCxnSpPr>
            <p:cNvPr id="690" name="Google Shape;690;p24"/>
            <p:cNvCxnSpPr/>
            <p:nvPr/>
          </p:nvCxnSpPr>
          <p:spPr>
            <a:xfrm>
              <a:off x="2578608" y="2445518"/>
              <a:ext cx="569745" cy="0"/>
            </a:xfrm>
            <a:prstGeom prst="straightConnector1">
              <a:avLst/>
            </a:prstGeom>
            <a:noFill/>
            <a:ln w="9525" cap="flat" cmpd="sng">
              <a:solidFill>
                <a:schemeClr val="dk1"/>
              </a:solidFill>
              <a:prstDash val="solid"/>
              <a:round/>
              <a:headEnd type="none" w="sm" len="sm"/>
              <a:tailEnd type="none" w="sm" len="sm"/>
            </a:ln>
          </p:spPr>
        </p:cxnSp>
        <p:cxnSp>
          <p:nvCxnSpPr>
            <p:cNvPr id="691" name="Google Shape;691;p24"/>
            <p:cNvCxnSpPr/>
            <p:nvPr/>
          </p:nvCxnSpPr>
          <p:spPr>
            <a:xfrm>
              <a:off x="2578608" y="3352507"/>
              <a:ext cx="569745" cy="0"/>
            </a:xfrm>
            <a:prstGeom prst="straightConnector1">
              <a:avLst/>
            </a:prstGeom>
            <a:noFill/>
            <a:ln w="9525" cap="flat" cmpd="sng">
              <a:solidFill>
                <a:schemeClr val="dk1"/>
              </a:solidFill>
              <a:prstDash val="solid"/>
              <a:round/>
              <a:headEnd type="none" w="sm" len="sm"/>
              <a:tailEnd type="none" w="sm" len="sm"/>
            </a:ln>
          </p:spPr>
        </p:cxnSp>
        <p:cxnSp>
          <p:nvCxnSpPr>
            <p:cNvPr id="692" name="Google Shape;692;p24"/>
            <p:cNvCxnSpPr/>
            <p:nvPr/>
          </p:nvCxnSpPr>
          <p:spPr>
            <a:xfrm>
              <a:off x="2578608" y="4248619"/>
              <a:ext cx="569745" cy="0"/>
            </a:xfrm>
            <a:prstGeom prst="straightConnector1">
              <a:avLst/>
            </a:prstGeom>
            <a:noFill/>
            <a:ln w="9525" cap="flat" cmpd="sng">
              <a:solidFill>
                <a:schemeClr val="dk1"/>
              </a:solidFill>
              <a:prstDash val="solid"/>
              <a:round/>
              <a:headEnd type="none" w="sm" len="sm"/>
              <a:tailEnd type="none" w="sm" len="sm"/>
            </a:ln>
          </p:spPr>
        </p:cxnSp>
        <p:cxnSp>
          <p:nvCxnSpPr>
            <p:cNvPr id="693" name="Google Shape;693;p24"/>
            <p:cNvCxnSpPr/>
            <p:nvPr/>
          </p:nvCxnSpPr>
          <p:spPr>
            <a:xfrm>
              <a:off x="2578608" y="5071579"/>
              <a:ext cx="569745" cy="0"/>
            </a:xfrm>
            <a:prstGeom prst="straightConnector1">
              <a:avLst/>
            </a:prstGeom>
            <a:noFill/>
            <a:ln w="9525" cap="flat" cmpd="sng">
              <a:solidFill>
                <a:schemeClr val="dk1"/>
              </a:solidFill>
              <a:prstDash val="solid"/>
              <a:round/>
              <a:headEnd type="none" w="sm" len="sm"/>
              <a:tailEnd type="none" w="sm" len="sm"/>
            </a:ln>
          </p:spPr>
        </p:cxnSp>
        <p:cxnSp>
          <p:nvCxnSpPr>
            <p:cNvPr id="694" name="Google Shape;694;p24"/>
            <p:cNvCxnSpPr/>
            <p:nvPr/>
          </p:nvCxnSpPr>
          <p:spPr>
            <a:xfrm>
              <a:off x="2578608" y="5967691"/>
              <a:ext cx="569745" cy="0"/>
            </a:xfrm>
            <a:prstGeom prst="straightConnector1">
              <a:avLst/>
            </a:prstGeom>
            <a:noFill/>
            <a:ln w="9525" cap="flat" cmpd="sng">
              <a:solidFill>
                <a:schemeClr val="dk1"/>
              </a:solidFill>
              <a:prstDash val="solid"/>
              <a:round/>
              <a:headEnd type="none" w="sm" len="sm"/>
              <a:tailEnd type="none" w="sm" len="sm"/>
            </a:ln>
          </p:spPr>
        </p:cxnSp>
        <p:cxnSp>
          <p:nvCxnSpPr>
            <p:cNvPr id="695" name="Google Shape;695;p24"/>
            <p:cNvCxnSpPr/>
            <p:nvPr/>
          </p:nvCxnSpPr>
          <p:spPr>
            <a:xfrm>
              <a:off x="2578608" y="6894576"/>
              <a:ext cx="569745" cy="0"/>
            </a:xfrm>
            <a:prstGeom prst="straightConnector1">
              <a:avLst/>
            </a:prstGeom>
            <a:noFill/>
            <a:ln w="9525" cap="flat" cmpd="sng">
              <a:solidFill>
                <a:schemeClr val="dk1"/>
              </a:solidFill>
              <a:prstDash val="solid"/>
              <a:round/>
              <a:headEnd type="none" w="sm" len="sm"/>
              <a:tailEnd type="none" w="sm" len="sm"/>
            </a:ln>
          </p:spPr>
        </p:cxnSp>
        <p:cxnSp>
          <p:nvCxnSpPr>
            <p:cNvPr id="696" name="Google Shape;696;p24"/>
            <p:cNvCxnSpPr/>
            <p:nvPr/>
          </p:nvCxnSpPr>
          <p:spPr>
            <a:xfrm>
              <a:off x="2099651" y="5340197"/>
              <a:ext cx="478957" cy="6440"/>
            </a:xfrm>
            <a:prstGeom prst="straightConnector1">
              <a:avLst/>
            </a:prstGeom>
            <a:noFill/>
            <a:ln w="9525" cap="flat" cmpd="sng">
              <a:solidFill>
                <a:schemeClr val="dk1"/>
              </a:solidFill>
              <a:prstDash val="solid"/>
              <a:round/>
              <a:headEnd type="none" w="sm" len="sm"/>
              <a:tailEnd type="none" w="sm" len="sm"/>
            </a:ln>
          </p:spPr>
        </p:cxnSp>
        <p:cxnSp>
          <p:nvCxnSpPr>
            <p:cNvPr id="697" name="Google Shape;697;p24"/>
            <p:cNvCxnSpPr/>
            <p:nvPr/>
          </p:nvCxnSpPr>
          <p:spPr>
            <a:xfrm>
              <a:off x="2564635" y="-169565"/>
              <a:ext cx="569745" cy="0"/>
            </a:xfrm>
            <a:prstGeom prst="straightConnector1">
              <a:avLst/>
            </a:prstGeom>
            <a:noFill/>
            <a:ln w="9525" cap="flat" cmpd="sng">
              <a:solidFill>
                <a:schemeClr val="dk1"/>
              </a:solidFill>
              <a:prstDash val="solid"/>
              <a:round/>
              <a:headEnd type="none" w="sm" len="sm"/>
              <a:tailEnd type="none" w="sm" len="sm"/>
            </a:ln>
          </p:spPr>
        </p:cxnSp>
      </p:grpSp>
      <p:sp>
        <p:nvSpPr>
          <p:cNvPr id="698" name="Google Shape;698;p24"/>
          <p:cNvSpPr/>
          <p:nvPr/>
        </p:nvSpPr>
        <p:spPr>
          <a:xfrm>
            <a:off x="11574895" y="3379047"/>
            <a:ext cx="3971042" cy="439603"/>
          </a:xfrm>
          <a:prstGeom prst="rect">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IllegalThreadStateException</a:t>
            </a:r>
            <a:endParaRPr sz="1400" b="0" i="0" u="none" strike="noStrike" cap="none">
              <a:solidFill>
                <a:srgbClr val="000000"/>
              </a:solidFill>
              <a:latin typeface="Arial"/>
              <a:ea typeface="Arial"/>
              <a:cs typeface="Arial"/>
              <a:sym typeface="Arial"/>
            </a:endParaRPr>
          </a:p>
        </p:txBody>
      </p:sp>
      <p:sp>
        <p:nvSpPr>
          <p:cNvPr id="699" name="Google Shape;699;p24"/>
          <p:cNvSpPr/>
          <p:nvPr/>
        </p:nvSpPr>
        <p:spPr>
          <a:xfrm>
            <a:off x="11574895" y="4262188"/>
            <a:ext cx="3971042" cy="439603"/>
          </a:xfrm>
          <a:prstGeom prst="rect">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NumberFormatException</a:t>
            </a:r>
            <a:endParaRPr sz="1400" b="0" i="0" u="none" strike="noStrike" cap="none">
              <a:solidFill>
                <a:srgbClr val="000000"/>
              </a:solidFill>
              <a:latin typeface="Arial"/>
              <a:ea typeface="Arial"/>
              <a:cs typeface="Arial"/>
              <a:sym typeface="Arial"/>
            </a:endParaRPr>
          </a:p>
        </p:txBody>
      </p:sp>
      <p:sp>
        <p:nvSpPr>
          <p:cNvPr id="700" name="Google Shape;700;p24"/>
          <p:cNvSpPr/>
          <p:nvPr/>
        </p:nvSpPr>
        <p:spPr>
          <a:xfrm>
            <a:off x="11574895" y="5136190"/>
            <a:ext cx="3971042" cy="439603"/>
          </a:xfrm>
          <a:prstGeom prst="rect">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ArrayIndexOutOfBoundsException</a:t>
            </a:r>
            <a:endParaRPr sz="1400" b="0" i="0" u="none" strike="noStrike" cap="none">
              <a:solidFill>
                <a:srgbClr val="000000"/>
              </a:solidFill>
              <a:latin typeface="Arial"/>
              <a:ea typeface="Arial"/>
              <a:cs typeface="Arial"/>
              <a:sym typeface="Arial"/>
            </a:endParaRPr>
          </a:p>
        </p:txBody>
      </p:sp>
      <p:sp>
        <p:nvSpPr>
          <p:cNvPr id="701" name="Google Shape;701;p24"/>
          <p:cNvSpPr/>
          <p:nvPr/>
        </p:nvSpPr>
        <p:spPr>
          <a:xfrm>
            <a:off x="11574895" y="6019331"/>
            <a:ext cx="3971042" cy="439603"/>
          </a:xfrm>
          <a:prstGeom prst="rect">
            <a:avLst/>
          </a:prstGeom>
          <a:solidFill>
            <a:srgbClr val="9CC2E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StringIndexOutOfBoundsException</a:t>
            </a:r>
            <a:endParaRPr sz="1400" b="0" i="0" u="none" strike="noStrike" cap="none">
              <a:solidFill>
                <a:srgbClr val="000000"/>
              </a:solidFill>
              <a:latin typeface="Arial"/>
              <a:ea typeface="Arial"/>
              <a:cs typeface="Arial"/>
              <a:sym typeface="Arial"/>
            </a:endParaRPr>
          </a:p>
        </p:txBody>
      </p:sp>
      <p:grpSp>
        <p:nvGrpSpPr>
          <p:cNvPr id="702" name="Google Shape;702;p24"/>
          <p:cNvGrpSpPr/>
          <p:nvPr/>
        </p:nvGrpSpPr>
        <p:grpSpPr>
          <a:xfrm>
            <a:off x="10464196" y="3651384"/>
            <a:ext cx="1139490" cy="890485"/>
            <a:chOff x="9257188" y="3651384"/>
            <a:chExt cx="1139490" cy="890485"/>
          </a:xfrm>
        </p:grpSpPr>
        <p:cxnSp>
          <p:nvCxnSpPr>
            <p:cNvPr id="703" name="Google Shape;703;p24"/>
            <p:cNvCxnSpPr/>
            <p:nvPr/>
          </p:nvCxnSpPr>
          <p:spPr>
            <a:xfrm>
              <a:off x="9257188" y="4055012"/>
              <a:ext cx="569745" cy="0"/>
            </a:xfrm>
            <a:prstGeom prst="straightConnector1">
              <a:avLst/>
            </a:prstGeom>
            <a:noFill/>
            <a:ln w="9525" cap="flat" cmpd="sng">
              <a:solidFill>
                <a:schemeClr val="dk1"/>
              </a:solidFill>
              <a:prstDash val="solid"/>
              <a:round/>
              <a:headEnd type="none" w="sm" len="sm"/>
              <a:tailEnd type="none" w="sm" len="sm"/>
            </a:ln>
          </p:spPr>
        </p:cxnSp>
        <p:cxnSp>
          <p:nvCxnSpPr>
            <p:cNvPr id="704" name="Google Shape;704;p24"/>
            <p:cNvCxnSpPr/>
            <p:nvPr/>
          </p:nvCxnSpPr>
          <p:spPr>
            <a:xfrm flipH="1">
              <a:off x="9826933" y="3651384"/>
              <a:ext cx="2" cy="890485"/>
            </a:xfrm>
            <a:prstGeom prst="straightConnector1">
              <a:avLst/>
            </a:prstGeom>
            <a:noFill/>
            <a:ln w="9525" cap="flat" cmpd="sng">
              <a:solidFill>
                <a:schemeClr val="dk1"/>
              </a:solidFill>
              <a:prstDash val="solid"/>
              <a:round/>
              <a:headEnd type="none" w="sm" len="sm"/>
              <a:tailEnd type="none" w="sm" len="sm"/>
            </a:ln>
          </p:spPr>
        </p:cxnSp>
        <p:cxnSp>
          <p:nvCxnSpPr>
            <p:cNvPr id="705" name="Google Shape;705;p24"/>
            <p:cNvCxnSpPr/>
            <p:nvPr/>
          </p:nvCxnSpPr>
          <p:spPr>
            <a:xfrm>
              <a:off x="9826933" y="3651384"/>
              <a:ext cx="569745" cy="0"/>
            </a:xfrm>
            <a:prstGeom prst="straightConnector1">
              <a:avLst/>
            </a:prstGeom>
            <a:noFill/>
            <a:ln w="9525" cap="flat" cmpd="sng">
              <a:solidFill>
                <a:schemeClr val="dk1"/>
              </a:solidFill>
              <a:prstDash val="solid"/>
              <a:round/>
              <a:headEnd type="none" w="sm" len="sm"/>
              <a:tailEnd type="none" w="sm" len="sm"/>
            </a:ln>
          </p:spPr>
        </p:cxnSp>
        <p:cxnSp>
          <p:nvCxnSpPr>
            <p:cNvPr id="706" name="Google Shape;706;p24"/>
            <p:cNvCxnSpPr/>
            <p:nvPr/>
          </p:nvCxnSpPr>
          <p:spPr>
            <a:xfrm>
              <a:off x="9826933" y="4541869"/>
              <a:ext cx="569745" cy="0"/>
            </a:xfrm>
            <a:prstGeom prst="straightConnector1">
              <a:avLst/>
            </a:prstGeom>
            <a:noFill/>
            <a:ln w="9525" cap="flat" cmpd="sng">
              <a:solidFill>
                <a:schemeClr val="dk1"/>
              </a:solidFill>
              <a:prstDash val="solid"/>
              <a:round/>
              <a:headEnd type="none" w="sm" len="sm"/>
              <a:tailEnd type="none" w="sm" len="sm"/>
            </a:ln>
          </p:spPr>
        </p:cxnSp>
      </p:grpSp>
      <p:grpSp>
        <p:nvGrpSpPr>
          <p:cNvPr id="707" name="Google Shape;707;p24"/>
          <p:cNvGrpSpPr/>
          <p:nvPr/>
        </p:nvGrpSpPr>
        <p:grpSpPr>
          <a:xfrm>
            <a:off x="10448916" y="5369713"/>
            <a:ext cx="1139490" cy="890485"/>
            <a:chOff x="9257188" y="3651384"/>
            <a:chExt cx="1139490" cy="890485"/>
          </a:xfrm>
        </p:grpSpPr>
        <p:cxnSp>
          <p:nvCxnSpPr>
            <p:cNvPr id="708" name="Google Shape;708;p24"/>
            <p:cNvCxnSpPr/>
            <p:nvPr/>
          </p:nvCxnSpPr>
          <p:spPr>
            <a:xfrm>
              <a:off x="9257188" y="4055012"/>
              <a:ext cx="569745" cy="0"/>
            </a:xfrm>
            <a:prstGeom prst="straightConnector1">
              <a:avLst/>
            </a:prstGeom>
            <a:noFill/>
            <a:ln w="9525" cap="flat" cmpd="sng">
              <a:solidFill>
                <a:schemeClr val="dk1"/>
              </a:solidFill>
              <a:prstDash val="solid"/>
              <a:round/>
              <a:headEnd type="none" w="sm" len="sm"/>
              <a:tailEnd type="none" w="sm" len="sm"/>
            </a:ln>
          </p:spPr>
        </p:cxnSp>
        <p:cxnSp>
          <p:nvCxnSpPr>
            <p:cNvPr id="709" name="Google Shape;709;p24"/>
            <p:cNvCxnSpPr/>
            <p:nvPr/>
          </p:nvCxnSpPr>
          <p:spPr>
            <a:xfrm flipH="1">
              <a:off x="9826933" y="3651384"/>
              <a:ext cx="2" cy="890485"/>
            </a:xfrm>
            <a:prstGeom prst="straightConnector1">
              <a:avLst/>
            </a:prstGeom>
            <a:noFill/>
            <a:ln w="9525" cap="flat" cmpd="sng">
              <a:solidFill>
                <a:schemeClr val="dk1"/>
              </a:solidFill>
              <a:prstDash val="solid"/>
              <a:round/>
              <a:headEnd type="none" w="sm" len="sm"/>
              <a:tailEnd type="none" w="sm" len="sm"/>
            </a:ln>
          </p:spPr>
        </p:cxnSp>
        <p:cxnSp>
          <p:nvCxnSpPr>
            <p:cNvPr id="710" name="Google Shape;710;p24"/>
            <p:cNvCxnSpPr/>
            <p:nvPr/>
          </p:nvCxnSpPr>
          <p:spPr>
            <a:xfrm>
              <a:off x="9826933" y="3651384"/>
              <a:ext cx="569745" cy="0"/>
            </a:xfrm>
            <a:prstGeom prst="straightConnector1">
              <a:avLst/>
            </a:prstGeom>
            <a:noFill/>
            <a:ln w="9525" cap="flat" cmpd="sng">
              <a:solidFill>
                <a:schemeClr val="dk1"/>
              </a:solidFill>
              <a:prstDash val="solid"/>
              <a:round/>
              <a:headEnd type="none" w="sm" len="sm"/>
              <a:tailEnd type="none" w="sm" len="sm"/>
            </a:ln>
          </p:spPr>
        </p:cxnSp>
        <p:cxnSp>
          <p:nvCxnSpPr>
            <p:cNvPr id="711" name="Google Shape;711;p24"/>
            <p:cNvCxnSpPr/>
            <p:nvPr/>
          </p:nvCxnSpPr>
          <p:spPr>
            <a:xfrm>
              <a:off x="9826933" y="4541869"/>
              <a:ext cx="569745" cy="0"/>
            </a:xfrm>
            <a:prstGeom prst="straightConnector1">
              <a:avLst/>
            </a:prstGeom>
            <a:noFill/>
            <a:ln w="9525" cap="flat" cmpd="sng">
              <a:solidFill>
                <a:schemeClr val="dk1"/>
              </a:solidFill>
              <a:prstDash val="solid"/>
              <a:round/>
              <a:headEnd type="none" w="sm" len="sm"/>
              <a:tailEnd type="none" w="sm" len="sm"/>
            </a:ln>
          </p:spPr>
        </p:cxnSp>
      </p:grpSp>
      <p:pic>
        <p:nvPicPr>
          <p:cNvPr id="712" name="Google Shape;712;p24"/>
          <p:cNvPicPr preferRelativeResize="0"/>
          <p:nvPr/>
        </p:nvPicPr>
        <p:blipFill rotWithShape="1">
          <a:blip r:embed="rId3">
            <a:alphaModFix/>
          </a:blip>
          <a:srcRect/>
          <a:stretch/>
        </p:blipFill>
        <p:spPr>
          <a:xfrm>
            <a:off x="5125261" y="603159"/>
            <a:ext cx="5972174" cy="3657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2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i="1"/>
              <a:t>try-catch </a:t>
            </a:r>
            <a:r>
              <a:rPr lang="en-IN"/>
              <a:t>Statement</a:t>
            </a:r>
            <a:endParaRPr/>
          </a:p>
        </p:txBody>
      </p:sp>
      <p:sp>
        <p:nvSpPr>
          <p:cNvPr id="719" name="Google Shape;719;p25"/>
          <p:cNvSpPr/>
          <p:nvPr/>
        </p:nvSpPr>
        <p:spPr>
          <a:xfrm>
            <a:off x="1899139" y="1400391"/>
            <a:ext cx="13153290" cy="769441"/>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When you write a Java program, you come across exceptions. In order to catch these exceptions, you have a </a:t>
            </a:r>
            <a:r>
              <a:rPr lang="en-IN" sz="2200" b="0" i="1" u="none" strike="noStrike" cap="none">
                <a:solidFill>
                  <a:srgbClr val="3F3F3F"/>
                </a:solidFill>
                <a:latin typeface="Open Sans"/>
                <a:ea typeface="Open Sans"/>
                <a:cs typeface="Open Sans"/>
                <a:sym typeface="Open Sans"/>
              </a:rPr>
              <a:t>try-catch</a:t>
            </a:r>
            <a:r>
              <a:rPr lang="en-IN" sz="2200" b="0" i="0" u="none" strike="noStrike" cap="none">
                <a:solidFill>
                  <a:srgbClr val="3F3F3F"/>
                </a:solidFill>
                <a:latin typeface="Open Sans"/>
                <a:ea typeface="Open Sans"/>
                <a:cs typeface="Open Sans"/>
                <a:sym typeface="Open Sans"/>
              </a:rPr>
              <a:t> statement.</a:t>
            </a:r>
            <a:endParaRPr sz="1400" b="0" i="0" u="none" strike="noStrike" cap="none">
              <a:solidFill>
                <a:srgbClr val="3F3F3F"/>
              </a:solidFill>
              <a:latin typeface="Arial"/>
              <a:ea typeface="Arial"/>
              <a:cs typeface="Arial"/>
              <a:sym typeface="Arial"/>
            </a:endParaRPr>
          </a:p>
        </p:txBody>
      </p:sp>
      <p:sp>
        <p:nvSpPr>
          <p:cNvPr id="720" name="Google Shape;720;p25"/>
          <p:cNvSpPr/>
          <p:nvPr/>
        </p:nvSpPr>
        <p:spPr>
          <a:xfrm>
            <a:off x="1899141" y="2407240"/>
            <a:ext cx="13153288"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Example of a program that handles exception:</a:t>
            </a:r>
            <a:endParaRPr sz="1400" b="0" i="0" u="none" strike="noStrike" cap="none">
              <a:solidFill>
                <a:srgbClr val="000000"/>
              </a:solidFill>
              <a:latin typeface="Arial"/>
              <a:ea typeface="Arial"/>
              <a:cs typeface="Arial"/>
              <a:sym typeface="Arial"/>
            </a:endParaRPr>
          </a:p>
        </p:txBody>
      </p:sp>
      <p:sp>
        <p:nvSpPr>
          <p:cNvPr id="721" name="Google Shape;721;p25"/>
          <p:cNvSpPr/>
          <p:nvPr/>
        </p:nvSpPr>
        <p:spPr>
          <a:xfrm>
            <a:off x="1899139" y="3171054"/>
            <a:ext cx="12074829" cy="5818901"/>
          </a:xfrm>
          <a:prstGeom prst="rect">
            <a:avLst/>
          </a:prstGeom>
          <a:solidFill>
            <a:srgbClr val="F2F2F2"/>
          </a:solidFill>
          <a:ln w="9525" cap="flat" cmpd="sng">
            <a:solidFill>
              <a:srgbClr val="7F7F7F"/>
            </a:solidFill>
            <a:prstDash val="solid"/>
            <a:round/>
            <a:headEnd type="none" w="sm" len="sm"/>
            <a:tailEnd type="none" w="sm" len="sm"/>
          </a:ln>
        </p:spPr>
        <p:txBody>
          <a:bodyPr spcFirstLastPara="1" wrap="square" lIns="91425" tIns="45700" rIns="91425" bIns="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Public class AddArguments2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  public static void main(String args[])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    try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	int sum = 0;</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	for (int i=0; i &lt; args.length; i++)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		sum += Integer.parseInt (args [i]);</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	System.out.println(“Sum = “ +sum);</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     } catch (NumberFormatException nfe)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	 system.err.println(“One of the command-line” + “arguments is not an integer.”);</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pic>
        <p:nvPicPr>
          <p:cNvPr id="722" name="Google Shape;722;p25"/>
          <p:cNvPicPr preferRelativeResize="0"/>
          <p:nvPr/>
        </p:nvPicPr>
        <p:blipFill rotWithShape="1">
          <a:blip r:embed="rId3">
            <a:alphaModFix/>
          </a:blip>
          <a:srcRect/>
          <a:stretch/>
        </p:blipFill>
        <p:spPr>
          <a:xfrm>
            <a:off x="5396724" y="603159"/>
            <a:ext cx="5429249" cy="36576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26"/>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N" i="1">
                <a:solidFill>
                  <a:schemeClr val="lt1"/>
                </a:solidFill>
                <a:latin typeface="Open Sans"/>
                <a:ea typeface="Open Sans"/>
                <a:cs typeface="Open Sans"/>
                <a:sym typeface="Open Sans"/>
              </a:rPr>
              <a:t>try-catch </a:t>
            </a:r>
            <a:r>
              <a:rPr lang="en-IN">
                <a:solidFill>
                  <a:schemeClr val="lt1"/>
                </a:solidFill>
                <a:latin typeface="Open Sans"/>
                <a:ea typeface="Open Sans"/>
                <a:cs typeface="Open Sans"/>
                <a:sym typeface="Open Sans"/>
              </a:rPr>
              <a:t>Statements </a:t>
            </a:r>
            <a:endParaRPr>
              <a:solidFill>
                <a:schemeClr val="lt1"/>
              </a:solidFill>
              <a:latin typeface="Open Sans"/>
              <a:ea typeface="Open Sans"/>
              <a:cs typeface="Open Sans"/>
              <a:sym typeface="Open Sans"/>
            </a:endParaRPr>
          </a:p>
        </p:txBody>
      </p:sp>
      <p:sp>
        <p:nvSpPr>
          <p:cNvPr id="729" name="Google Shape;729;p26"/>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700"/>
              <a:buNone/>
            </a:pPr>
            <a:r>
              <a:rPr lang="en-IN" sz="2200" b="1" i="0" u="none" strike="noStrike" cap="none">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SzPts val="700"/>
              <a:buNone/>
            </a:pPr>
            <a:r>
              <a:rPr lang="en-IN" sz="2200">
                <a:solidFill>
                  <a:srgbClr val="3F3F3F"/>
                </a:solidFill>
                <a:latin typeface="Open Sans"/>
                <a:ea typeface="Open Sans"/>
                <a:cs typeface="Open Sans"/>
                <a:sym typeface="Open Sans"/>
              </a:rPr>
              <a:t>You are given a project to demonstrate the uses of </a:t>
            </a:r>
            <a:r>
              <a:rPr lang="en-IN" sz="2200" i="1">
                <a:solidFill>
                  <a:srgbClr val="3F3F3F"/>
                </a:solidFill>
                <a:latin typeface="Open Sans"/>
                <a:ea typeface="Open Sans"/>
                <a:cs typeface="Open Sans"/>
                <a:sym typeface="Open Sans"/>
              </a:rPr>
              <a:t>try-catch</a:t>
            </a:r>
            <a:r>
              <a:rPr lang="en-IN" sz="2200">
                <a:solidFill>
                  <a:srgbClr val="3F3F3F"/>
                </a:solidFill>
                <a:latin typeface="Open Sans"/>
                <a:ea typeface="Open Sans"/>
                <a:cs typeface="Open Sans"/>
                <a:sym typeface="Open Sans"/>
              </a:rPr>
              <a:t> blocks in Java.</a:t>
            </a: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a:solidFill>
                <a:srgbClr val="3F3F3F"/>
              </a:solidFill>
              <a:latin typeface="Open Sans"/>
              <a:ea typeface="Open Sans"/>
              <a:cs typeface="Open Sans"/>
              <a:sym typeface="Open Sans"/>
            </a:endParaRPr>
          </a:p>
        </p:txBody>
      </p:sp>
      <p:sp>
        <p:nvSpPr>
          <p:cNvPr id="730" name="Google Shape;730;p26"/>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IN" sz="2200" b="1" i="0" u="none" strike="noStrike" cap="none">
                <a:solidFill>
                  <a:srgbClr val="0F547B"/>
                </a:solidFill>
                <a:latin typeface="Open Sans"/>
                <a:ea typeface="Open Sans"/>
                <a:cs typeface="Open Sans"/>
                <a:sym typeface="Open Sans"/>
              </a:rPr>
              <a:t>Duration: 30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2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Assisted Practice: Guidelines </a:t>
            </a:r>
            <a:endParaRPr/>
          </a:p>
        </p:txBody>
      </p:sp>
      <p:sp>
        <p:nvSpPr>
          <p:cNvPr id="737" name="Google Shape;737;p27"/>
          <p:cNvSpPr txBox="1"/>
          <p:nvPr/>
        </p:nvSpPr>
        <p:spPr>
          <a:xfrm>
            <a:off x="4097212" y="2549382"/>
            <a:ext cx="10023231"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738" name="Google Shape;738;p27"/>
          <p:cNvSpPr txBox="1"/>
          <p:nvPr/>
        </p:nvSpPr>
        <p:spPr>
          <a:xfrm>
            <a:off x="1775629" y="1560093"/>
            <a:ext cx="13102421" cy="5022914"/>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IN" sz="2200">
                <a:solidFill>
                  <a:srgbClr val="3F3F3F"/>
                </a:solidFill>
                <a:latin typeface="Open Sans"/>
                <a:ea typeface="Open Sans"/>
                <a:cs typeface="Open Sans"/>
                <a:sym typeface="Open Sans"/>
              </a:rPr>
              <a:t>Steps to demonstrate the uses of try-catch blocks:</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Write a program in Java to demonstrate the execution of </a:t>
            </a:r>
            <a:r>
              <a:rPr lang="en-IN" sz="2200" b="0" i="1" u="none" strike="noStrike" cap="none">
                <a:solidFill>
                  <a:srgbClr val="3F3F3F"/>
                </a:solidFill>
                <a:latin typeface="Open Sans"/>
                <a:ea typeface="Open Sans"/>
                <a:cs typeface="Open Sans"/>
                <a:sym typeface="Open Sans"/>
              </a:rPr>
              <a:t>try-catch </a:t>
            </a:r>
            <a:r>
              <a:rPr lang="en-IN" sz="2200" b="0" i="0" u="none" strike="noStrike" cap="none">
                <a:solidFill>
                  <a:srgbClr val="3F3F3F"/>
                </a:solidFill>
                <a:latin typeface="Open Sans"/>
                <a:ea typeface="Open Sans"/>
                <a:cs typeface="Open Sans"/>
                <a:sym typeface="Open Sans"/>
              </a:rPr>
              <a:t>blocks with a real world scenario</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Push the code to your GitHub reposito</a:t>
            </a:r>
            <a:r>
              <a:rPr lang="en-IN" sz="2200">
                <a:solidFill>
                  <a:srgbClr val="3F3F3F"/>
                </a:solidFill>
                <a:latin typeface="Open Sans"/>
                <a:ea typeface="Open Sans"/>
                <a:cs typeface="Open Sans"/>
                <a:sym typeface="Open Sans"/>
              </a:rPr>
              <a:t>ries</a:t>
            </a:r>
            <a:endParaRPr sz="1400" b="0" i="0" u="none" strike="noStrike" cap="none">
              <a:solidFill>
                <a:srgbClr val="3F3F3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739" name="Google Shape;739;p27"/>
          <p:cNvPicPr preferRelativeResize="0"/>
          <p:nvPr/>
        </p:nvPicPr>
        <p:blipFill rotWithShape="1">
          <a:blip r:embed="rId3">
            <a:alphaModFix/>
          </a:blip>
          <a:srcRect/>
          <a:stretch/>
        </p:blipFill>
        <p:spPr>
          <a:xfrm>
            <a:off x="4097200" y="603150"/>
            <a:ext cx="7871899" cy="365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28"/>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N">
                <a:solidFill>
                  <a:schemeClr val="lt1"/>
                </a:solidFill>
                <a:latin typeface="Open Sans"/>
                <a:ea typeface="Open Sans"/>
                <a:cs typeface="Open Sans"/>
                <a:sym typeface="Open Sans"/>
              </a:rPr>
              <a:t>Keywords and Custom Exceptions</a:t>
            </a:r>
            <a:endParaRPr>
              <a:solidFill>
                <a:schemeClr val="lt1"/>
              </a:solidFill>
              <a:latin typeface="Open Sans"/>
              <a:ea typeface="Open Sans"/>
              <a:cs typeface="Open Sans"/>
              <a:sym typeface="Open Sans"/>
            </a:endParaRPr>
          </a:p>
        </p:txBody>
      </p:sp>
      <p:sp>
        <p:nvSpPr>
          <p:cNvPr id="746" name="Google Shape;746;p28"/>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700"/>
              <a:buNone/>
            </a:pPr>
            <a:r>
              <a:rPr lang="en-IN" sz="2200" b="1" i="0" u="none" strike="noStrike" cap="none">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SzPts val="700"/>
              <a:buNone/>
            </a:pPr>
            <a:r>
              <a:rPr lang="en-IN" sz="2200">
                <a:solidFill>
                  <a:srgbClr val="3F3F3F"/>
                </a:solidFill>
                <a:latin typeface="Open Sans"/>
                <a:ea typeface="Open Sans"/>
                <a:cs typeface="Open Sans"/>
                <a:sym typeface="Open Sans"/>
              </a:rPr>
              <a:t>You are given a project to demonstrate the uses of the throws, throw, finally, and custom exceptions in Java.</a:t>
            </a: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a:solidFill>
                <a:srgbClr val="3F3F3F"/>
              </a:solidFill>
              <a:latin typeface="Open Sans"/>
              <a:ea typeface="Open Sans"/>
              <a:cs typeface="Open Sans"/>
              <a:sym typeface="Open Sans"/>
            </a:endParaRPr>
          </a:p>
        </p:txBody>
      </p:sp>
      <p:sp>
        <p:nvSpPr>
          <p:cNvPr id="747" name="Google Shape;747;p28"/>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IN" sz="2200" b="1" i="0" u="none" strike="noStrike" cap="none">
                <a:solidFill>
                  <a:srgbClr val="0F547B"/>
                </a:solidFill>
                <a:latin typeface="Open Sans"/>
                <a:ea typeface="Open Sans"/>
                <a:cs typeface="Open Sans"/>
                <a:sym typeface="Open Sans"/>
              </a:rPr>
              <a:t>Duration: 30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770e8b7c10_0_229"/>
          <p:cNvSpPr txBox="1"/>
          <p:nvPr/>
        </p:nvSpPr>
        <p:spPr>
          <a:xfrm>
            <a:off x="1449553" y="2306540"/>
            <a:ext cx="4362900" cy="95610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Clr>
                <a:srgbClr val="3F3F3F"/>
              </a:buClr>
              <a:buSzPts val="2200"/>
              <a:buFont typeface="Open Sans"/>
              <a:buChar char="-"/>
            </a:pPr>
            <a:r>
              <a:rPr lang="en-IN" sz="2200">
                <a:solidFill>
                  <a:srgbClr val="3F3F3F"/>
                </a:solidFill>
                <a:latin typeface="Open Sans"/>
                <a:ea typeface="Open Sans"/>
                <a:cs typeface="Open Sans"/>
                <a:sym typeface="Open Sans"/>
              </a:rPr>
              <a:t>Method overloading</a:t>
            </a:r>
            <a:endParaRPr>
              <a:solidFill>
                <a:srgbClr val="3F3F3F"/>
              </a:solidFill>
            </a:endParaRPr>
          </a:p>
          <a:p>
            <a:pPr marL="457200" lvl="0" indent="-368300" algn="l" rtl="0">
              <a:lnSpc>
                <a:spcPct val="150000"/>
              </a:lnSpc>
              <a:spcBef>
                <a:spcPts val="0"/>
              </a:spcBef>
              <a:spcAft>
                <a:spcPts val="0"/>
              </a:spcAft>
              <a:buClr>
                <a:srgbClr val="3F3F3F"/>
              </a:buClr>
              <a:buSzPts val="2200"/>
              <a:buFont typeface="Open Sans"/>
              <a:buChar char="-"/>
            </a:pPr>
            <a:r>
              <a:rPr lang="en-IN" sz="2200">
                <a:solidFill>
                  <a:srgbClr val="3F3F3F"/>
                </a:solidFill>
                <a:latin typeface="Open Sans"/>
                <a:ea typeface="Open Sans"/>
                <a:cs typeface="Open Sans"/>
                <a:sym typeface="Open Sans"/>
              </a:rPr>
              <a:t>Abstract classes</a:t>
            </a:r>
            <a:endParaRPr sz="2200">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None/>
            </a:pPr>
            <a:endParaRPr sz="2200">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None/>
            </a:pPr>
            <a:endParaRPr sz="2200">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None/>
            </a:pPr>
            <a:endParaRPr sz="2200">
              <a:solidFill>
                <a:srgbClr val="3F3F3F"/>
              </a:solidFill>
              <a:latin typeface="Open Sans"/>
              <a:ea typeface="Open Sans"/>
              <a:cs typeface="Open Sans"/>
              <a:sym typeface="Open Sans"/>
            </a:endParaRPr>
          </a:p>
        </p:txBody>
      </p:sp>
      <p:sp>
        <p:nvSpPr>
          <p:cNvPr id="410" name="Google Shape;410;g770e8b7c10_0_229"/>
          <p:cNvSpPr/>
          <p:nvPr/>
        </p:nvSpPr>
        <p:spPr>
          <a:xfrm>
            <a:off x="1241437" y="1849340"/>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342900" marR="0" lvl="0" indent="-342900" algn="l" rtl="0">
              <a:lnSpc>
                <a:spcPct val="115000"/>
              </a:lnSpc>
              <a:spcBef>
                <a:spcPts val="0"/>
              </a:spcBef>
              <a:spcAft>
                <a:spcPts val="0"/>
              </a:spcAft>
              <a:buClr>
                <a:srgbClr val="3F3F3F"/>
              </a:buClr>
              <a:buSzPts val="2200"/>
              <a:buFont typeface="Arial"/>
              <a:buChar char="•"/>
            </a:pPr>
            <a:r>
              <a:rPr lang="en-IN" sz="2200">
                <a:solidFill>
                  <a:srgbClr val="3F3F3F"/>
                </a:solidFill>
                <a:latin typeface="Open Sans"/>
                <a:ea typeface="Open Sans"/>
                <a:cs typeface="Open Sans"/>
                <a:sym typeface="Open Sans"/>
              </a:rPr>
              <a:t>Explain polymorphism and inheritance</a:t>
            </a:r>
            <a:endParaRPr sz="1400" b="0" i="0" u="none" strike="noStrike" cap="none">
              <a:solidFill>
                <a:srgbClr val="3F3F3F"/>
              </a:solidFill>
              <a:latin typeface="Arial"/>
              <a:ea typeface="Arial"/>
              <a:cs typeface="Arial"/>
              <a:sym typeface="Arial"/>
            </a:endParaRPr>
          </a:p>
        </p:txBody>
      </p:sp>
      <p:sp>
        <p:nvSpPr>
          <p:cNvPr id="411" name="Google Shape;411;g770e8b7c10_0_229"/>
          <p:cNvSpPr txBox="1"/>
          <p:nvPr/>
        </p:nvSpPr>
        <p:spPr>
          <a:xfrm>
            <a:off x="1449552" y="4402206"/>
            <a:ext cx="4362900" cy="95610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Clr>
                <a:srgbClr val="3F3F3F"/>
              </a:buClr>
              <a:buSzPts val="2200"/>
              <a:buChar char="-"/>
            </a:pPr>
            <a:r>
              <a:rPr lang="en-IN" sz="2200" i="1">
                <a:solidFill>
                  <a:srgbClr val="3F3F3F"/>
                </a:solidFill>
                <a:latin typeface="Open Sans"/>
                <a:ea typeface="Open Sans"/>
                <a:cs typeface="Open Sans"/>
                <a:sym typeface="Open Sans"/>
              </a:rPr>
              <a:t>Try-catch</a:t>
            </a:r>
            <a:endParaRPr>
              <a:solidFill>
                <a:srgbClr val="3F3F3F"/>
              </a:solidFill>
            </a:endParaRPr>
          </a:p>
          <a:p>
            <a:pPr marL="457200" lvl="0" indent="-368300" algn="l" rtl="0">
              <a:lnSpc>
                <a:spcPct val="115000"/>
              </a:lnSpc>
              <a:spcBef>
                <a:spcPts val="0"/>
              </a:spcBef>
              <a:spcAft>
                <a:spcPts val="0"/>
              </a:spcAft>
              <a:buClr>
                <a:srgbClr val="3F3F3F"/>
              </a:buClr>
              <a:buSzPts val="2200"/>
              <a:buChar char="-"/>
            </a:pPr>
            <a:r>
              <a:rPr lang="en-IN" sz="2200" i="1">
                <a:solidFill>
                  <a:srgbClr val="3F3F3F"/>
                </a:solidFill>
                <a:latin typeface="Open Sans"/>
                <a:ea typeface="Open Sans"/>
                <a:cs typeface="Open Sans"/>
                <a:sym typeface="Open Sans"/>
              </a:rPr>
              <a:t>Finally </a:t>
            </a:r>
            <a:r>
              <a:rPr lang="en-IN" sz="2200">
                <a:solidFill>
                  <a:srgbClr val="3F3F3F"/>
                </a:solidFill>
                <a:latin typeface="Open Sans"/>
                <a:ea typeface="Open Sans"/>
                <a:cs typeface="Open Sans"/>
                <a:sym typeface="Open Sans"/>
              </a:rPr>
              <a:t>implementation</a:t>
            </a:r>
            <a:endParaRPr>
              <a:solidFill>
                <a:srgbClr val="3F3F3F"/>
              </a:solidFill>
            </a:endParaRPr>
          </a:p>
          <a:p>
            <a:pPr marL="457200" lvl="0" indent="-368300" algn="l" rtl="0">
              <a:lnSpc>
                <a:spcPct val="115000"/>
              </a:lnSpc>
              <a:spcBef>
                <a:spcPts val="0"/>
              </a:spcBef>
              <a:spcAft>
                <a:spcPts val="0"/>
              </a:spcAft>
              <a:buClr>
                <a:srgbClr val="3F3F3F"/>
              </a:buClr>
              <a:buSzPts val="2200"/>
              <a:buChar char="-"/>
            </a:pPr>
            <a:r>
              <a:rPr lang="en-IN" sz="2200">
                <a:solidFill>
                  <a:srgbClr val="3F3F3F"/>
                </a:solidFill>
                <a:latin typeface="Open Sans"/>
                <a:ea typeface="Open Sans"/>
                <a:cs typeface="Open Sans"/>
                <a:sym typeface="Open Sans"/>
              </a:rPr>
              <a:t>Exception types</a:t>
            </a:r>
            <a:endParaRPr sz="2200">
              <a:solidFill>
                <a:srgbClr val="3F3F3F"/>
              </a:solidFill>
              <a:latin typeface="Open Sans"/>
              <a:ea typeface="Open Sans"/>
              <a:cs typeface="Open Sans"/>
              <a:sym typeface="Open Sans"/>
            </a:endParaRPr>
          </a:p>
        </p:txBody>
      </p:sp>
      <p:sp>
        <p:nvSpPr>
          <p:cNvPr id="412" name="Google Shape;412;g770e8b7c10_0_229"/>
          <p:cNvSpPr/>
          <p:nvPr/>
        </p:nvSpPr>
        <p:spPr>
          <a:xfrm>
            <a:off x="1241414" y="4076936"/>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342900" marR="0" lvl="0" indent="-342900" algn="l" rtl="0">
              <a:lnSpc>
                <a:spcPct val="150000"/>
              </a:lnSpc>
              <a:spcBef>
                <a:spcPts val="0"/>
              </a:spcBef>
              <a:spcAft>
                <a:spcPts val="0"/>
              </a:spcAft>
              <a:buClr>
                <a:srgbClr val="3F3F3F"/>
              </a:buClr>
              <a:buSzPts val="2200"/>
              <a:buFont typeface="Arial"/>
              <a:buChar char="•"/>
            </a:pPr>
            <a:r>
              <a:rPr lang="en-IN" sz="2200">
                <a:solidFill>
                  <a:srgbClr val="3F3F3F"/>
                </a:solidFill>
                <a:latin typeface="Open Sans"/>
                <a:ea typeface="Open Sans"/>
                <a:cs typeface="Open Sans"/>
                <a:sym typeface="Open Sans"/>
              </a:rPr>
              <a:t>Explain the types of exceptions</a:t>
            </a:r>
            <a:endParaRPr sz="1400" b="0" i="0" u="none" strike="noStrike" cap="none">
              <a:solidFill>
                <a:srgbClr val="3F3F3F"/>
              </a:solidFill>
              <a:latin typeface="Arial"/>
              <a:ea typeface="Arial"/>
              <a:cs typeface="Arial"/>
              <a:sym typeface="Arial"/>
            </a:endParaRPr>
          </a:p>
        </p:txBody>
      </p:sp>
      <p:sp>
        <p:nvSpPr>
          <p:cNvPr id="413" name="Google Shape;413;g770e8b7c10_0_229"/>
          <p:cNvSpPr txBox="1"/>
          <p:nvPr/>
        </p:nvSpPr>
        <p:spPr>
          <a:xfrm>
            <a:off x="1577712" y="6950183"/>
            <a:ext cx="4362900" cy="956100"/>
          </a:xfrm>
          <a:prstGeom prst="rect">
            <a:avLst/>
          </a:prstGeom>
          <a:noFill/>
          <a:ln>
            <a:noFill/>
          </a:ln>
        </p:spPr>
        <p:txBody>
          <a:bodyPr spcFirstLastPara="1" wrap="square" lIns="91425" tIns="45700" rIns="91425" bIns="45700" anchor="t" anchorCtr="0">
            <a:noAutofit/>
          </a:bodyPr>
          <a:lstStyle/>
          <a:p>
            <a:pPr marL="482600" marR="0" lvl="0" indent="-342900" algn="l" rtl="0">
              <a:lnSpc>
                <a:spcPct val="115000"/>
              </a:lnSpc>
              <a:spcBef>
                <a:spcPts val="0"/>
              </a:spcBef>
              <a:spcAft>
                <a:spcPts val="0"/>
              </a:spcAft>
              <a:buClr>
                <a:srgbClr val="3F3F3F"/>
              </a:buClr>
              <a:buSzPts val="2200"/>
              <a:buFont typeface="Arial"/>
              <a:buChar char="-"/>
            </a:pPr>
            <a:r>
              <a:rPr lang="en-IN" sz="2200">
                <a:solidFill>
                  <a:srgbClr val="3F3F3F"/>
                </a:solidFill>
                <a:latin typeface="Open Sans"/>
                <a:ea typeface="Open Sans"/>
                <a:cs typeface="Open Sans"/>
                <a:sym typeface="Open Sans"/>
              </a:rPr>
              <a:t>Custom exceptions</a:t>
            </a:r>
            <a:endParaRPr sz="1400" b="0" i="0" u="none" strike="noStrike" cap="none">
              <a:solidFill>
                <a:srgbClr val="3F3F3F"/>
              </a:solidFill>
              <a:latin typeface="Arial"/>
              <a:ea typeface="Arial"/>
              <a:cs typeface="Arial"/>
              <a:sym typeface="Arial"/>
            </a:endParaRPr>
          </a:p>
        </p:txBody>
      </p:sp>
      <p:sp>
        <p:nvSpPr>
          <p:cNvPr id="414" name="Google Shape;414;g770e8b7c10_0_229"/>
          <p:cNvSpPr/>
          <p:nvPr/>
        </p:nvSpPr>
        <p:spPr>
          <a:xfrm>
            <a:off x="1241427" y="6403102"/>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342900" marR="0" lvl="0" indent="-342900" algn="l" rtl="0">
              <a:lnSpc>
                <a:spcPct val="115000"/>
              </a:lnSpc>
              <a:spcBef>
                <a:spcPts val="0"/>
              </a:spcBef>
              <a:spcAft>
                <a:spcPts val="0"/>
              </a:spcAft>
              <a:buClr>
                <a:srgbClr val="3F3F3F"/>
              </a:buClr>
              <a:buSzPts val="2200"/>
              <a:buFont typeface="Arial"/>
              <a:buChar char="•"/>
            </a:pPr>
            <a:r>
              <a:rPr lang="en-IN" sz="2200">
                <a:solidFill>
                  <a:srgbClr val="3F3F3F"/>
                </a:solidFill>
                <a:latin typeface="Open Sans"/>
                <a:ea typeface="Open Sans"/>
                <a:cs typeface="Open Sans"/>
                <a:sym typeface="Open Sans"/>
              </a:rPr>
              <a:t>Explain the advantages of exception handling </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Assisted Practice: Guidelines </a:t>
            </a:r>
            <a:endParaRPr/>
          </a:p>
        </p:txBody>
      </p:sp>
      <p:sp>
        <p:nvSpPr>
          <p:cNvPr id="754" name="Google Shape;754;p29"/>
          <p:cNvSpPr txBox="1"/>
          <p:nvPr/>
        </p:nvSpPr>
        <p:spPr>
          <a:xfrm>
            <a:off x="4097212" y="2549382"/>
            <a:ext cx="10023231"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755" name="Google Shape;755;p29"/>
          <p:cNvSpPr txBox="1"/>
          <p:nvPr/>
        </p:nvSpPr>
        <p:spPr>
          <a:xfrm>
            <a:off x="1491149" y="1581930"/>
            <a:ext cx="11066611" cy="756207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IN" sz="2200">
                <a:solidFill>
                  <a:srgbClr val="3F3F3F"/>
                </a:solidFill>
                <a:latin typeface="Open Sans"/>
                <a:ea typeface="Open Sans"/>
                <a:cs typeface="Open Sans"/>
                <a:sym typeface="Open Sans"/>
              </a:rPr>
              <a:t>Steps to demonstrate the uses of keywords and custom exceptions:</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Write a program in Java to demonstrate the uses of keywords in exceptions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Push the code to your GitHub repositor</a:t>
            </a:r>
            <a:r>
              <a:rPr lang="en-IN"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756" name="Google Shape;756;p29"/>
          <p:cNvPicPr preferRelativeResize="0"/>
          <p:nvPr/>
        </p:nvPicPr>
        <p:blipFill rotWithShape="1">
          <a:blip r:embed="rId3">
            <a:alphaModFix/>
          </a:blip>
          <a:srcRect/>
          <a:stretch/>
        </p:blipFill>
        <p:spPr>
          <a:xfrm>
            <a:off x="4097200" y="603150"/>
            <a:ext cx="7955501" cy="365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30"/>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N">
                <a:solidFill>
                  <a:schemeClr val="lt1"/>
                </a:solidFill>
                <a:latin typeface="Open Sans"/>
                <a:ea typeface="Open Sans"/>
                <a:cs typeface="Open Sans"/>
                <a:sym typeface="Open Sans"/>
              </a:rPr>
              <a:t>Implement the Exception Handlers</a:t>
            </a:r>
            <a:endParaRPr>
              <a:solidFill>
                <a:schemeClr val="lt1"/>
              </a:solidFill>
              <a:latin typeface="Open Sans"/>
              <a:ea typeface="Open Sans"/>
              <a:cs typeface="Open Sans"/>
              <a:sym typeface="Open Sans"/>
            </a:endParaRPr>
          </a:p>
        </p:txBody>
      </p:sp>
      <p:sp>
        <p:nvSpPr>
          <p:cNvPr id="763" name="Google Shape;763;p30"/>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700"/>
              <a:buNone/>
            </a:pPr>
            <a:r>
              <a:rPr lang="en-IN" sz="2200" b="1" i="0" u="none" strike="noStrike" cap="none">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SzPts val="700"/>
              <a:buNone/>
            </a:pPr>
            <a:r>
              <a:rPr lang="en-IN" sz="2200">
                <a:solidFill>
                  <a:srgbClr val="3F3F3F"/>
                </a:solidFill>
                <a:latin typeface="Open Sans"/>
                <a:ea typeface="Open Sans"/>
                <a:cs typeface="Open Sans"/>
                <a:sym typeface="Open Sans"/>
              </a:rPr>
              <a:t>You are given a project to demonstrate a program implementing the concept of exception handling available in Java and the custom exception handlers.</a:t>
            </a: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a:solidFill>
                <a:srgbClr val="3F3F3F"/>
              </a:solidFill>
              <a:latin typeface="Open Sans"/>
              <a:ea typeface="Open Sans"/>
              <a:cs typeface="Open Sans"/>
              <a:sym typeface="Open Sans"/>
            </a:endParaRPr>
          </a:p>
        </p:txBody>
      </p:sp>
      <p:sp>
        <p:nvSpPr>
          <p:cNvPr id="764" name="Google Shape;764;p30"/>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IN" sz="2200" b="1" i="0" u="none" strike="noStrike" cap="none">
                <a:solidFill>
                  <a:srgbClr val="0F547B"/>
                </a:solidFill>
                <a:latin typeface="Open Sans"/>
                <a:ea typeface="Open Sans"/>
                <a:cs typeface="Open Sans"/>
                <a:sym typeface="Open Sans"/>
              </a:rPr>
              <a:t>Duration: 30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3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Assisted Practice: Guidelines </a:t>
            </a:r>
            <a:endParaRPr/>
          </a:p>
        </p:txBody>
      </p:sp>
      <p:sp>
        <p:nvSpPr>
          <p:cNvPr id="771" name="Google Shape;771;p31"/>
          <p:cNvSpPr txBox="1"/>
          <p:nvPr/>
        </p:nvSpPr>
        <p:spPr>
          <a:xfrm>
            <a:off x="4097212" y="2549382"/>
            <a:ext cx="10023231"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772" name="Google Shape;772;p31"/>
          <p:cNvSpPr txBox="1"/>
          <p:nvPr/>
        </p:nvSpPr>
        <p:spPr>
          <a:xfrm>
            <a:off x="1775629" y="1560093"/>
            <a:ext cx="11066611" cy="756207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IN" sz="2200">
                <a:solidFill>
                  <a:srgbClr val="3F3F3F"/>
                </a:solidFill>
                <a:latin typeface="Open Sans"/>
                <a:ea typeface="Open Sans"/>
                <a:cs typeface="Open Sans"/>
                <a:sym typeface="Open Sans"/>
              </a:rPr>
              <a:t>Steps to implement exception handlers: </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Write a program in Java to demonstrate the uses of keywords in exceptions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Push the code to your GitHub repositor</a:t>
            </a:r>
            <a:r>
              <a:rPr lang="en-IN"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773" name="Google Shape;773;p31"/>
          <p:cNvPicPr preferRelativeResize="0"/>
          <p:nvPr/>
        </p:nvPicPr>
        <p:blipFill rotWithShape="1">
          <a:blip r:embed="rId3">
            <a:alphaModFix/>
          </a:blip>
          <a:srcRect/>
          <a:stretch/>
        </p:blipFill>
        <p:spPr>
          <a:xfrm>
            <a:off x="4097200" y="603150"/>
            <a:ext cx="8089226" cy="365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32"/>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IN"/>
              <a:t>File Handling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33"/>
          <p:cNvSpPr/>
          <p:nvPr/>
        </p:nvSpPr>
        <p:spPr>
          <a:xfrm>
            <a:off x="749300" y="1489446"/>
            <a:ext cx="14478001" cy="6305550"/>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785" name="Google Shape;785;p3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The </a:t>
            </a:r>
            <a:r>
              <a:rPr lang="en-IN" i="1"/>
              <a:t>StandardOpenOptions</a:t>
            </a:r>
            <a:r>
              <a:rPr lang="en-IN"/>
              <a:t> Enums</a:t>
            </a:r>
            <a:endParaRPr/>
          </a:p>
        </p:txBody>
      </p:sp>
      <p:sp>
        <p:nvSpPr>
          <p:cNvPr id="786" name="Google Shape;786;p33"/>
          <p:cNvSpPr/>
          <p:nvPr/>
        </p:nvSpPr>
        <p:spPr>
          <a:xfrm>
            <a:off x="1905000" y="1505464"/>
            <a:ext cx="14153885" cy="6089872"/>
          </a:xfrm>
          <a:prstGeom prst="rect">
            <a:avLst/>
          </a:prstGeom>
          <a:noFill/>
          <a:ln>
            <a:noFill/>
          </a:ln>
        </p:spPr>
        <p:txBody>
          <a:bodyPr spcFirstLastPara="1" wrap="square" lIns="91425" tIns="45700" rIns="91425" bIns="45700" anchor="t" anchorCtr="0">
            <a:spAutoFit/>
          </a:bodyPr>
          <a:lstStyle/>
          <a:p>
            <a:pPr marL="0" marR="0" lvl="0" indent="0" algn="l" rtl="0">
              <a:lnSpc>
                <a:spcPct val="200000"/>
              </a:lnSpc>
              <a:spcBef>
                <a:spcPts val="0"/>
              </a:spcBef>
              <a:spcAft>
                <a:spcPts val="0"/>
              </a:spcAft>
              <a:buClr>
                <a:srgbClr val="000000"/>
              </a:buClr>
              <a:buSzPts val="2200"/>
              <a:buFont typeface="Arial"/>
              <a:buNone/>
            </a:pPr>
            <a:endParaRPr sz="2200" i="1">
              <a:solidFill>
                <a:srgbClr val="3F3F3F"/>
              </a:solidFill>
              <a:latin typeface="Open Sans"/>
              <a:ea typeface="Open Sans"/>
              <a:cs typeface="Open Sans"/>
              <a:sym typeface="Open Sans"/>
            </a:endParaRPr>
          </a:p>
          <a:p>
            <a:pPr marL="0" marR="0" lvl="0" indent="0" algn="l" rtl="0">
              <a:lnSpc>
                <a:spcPct val="200000"/>
              </a:lnSpc>
              <a:spcBef>
                <a:spcPts val="0"/>
              </a:spcBef>
              <a:spcAft>
                <a:spcPts val="0"/>
              </a:spcAft>
              <a:buClr>
                <a:srgbClr val="000000"/>
              </a:buClr>
              <a:buSzPts val="2200"/>
              <a:buFont typeface="Arial"/>
              <a:buNone/>
            </a:pPr>
            <a:r>
              <a:rPr lang="en-IN" sz="2200" b="0" i="1" u="none" strike="noStrike" cap="none">
                <a:solidFill>
                  <a:srgbClr val="3F3F3F"/>
                </a:solidFill>
                <a:latin typeface="Open Sans"/>
                <a:ea typeface="Open Sans"/>
                <a:cs typeface="Open Sans"/>
                <a:sym typeface="Open Sans"/>
              </a:rPr>
              <a:t>W</a:t>
            </a:r>
            <a:r>
              <a:rPr lang="en-IN" sz="2200" i="1">
                <a:solidFill>
                  <a:srgbClr val="3F3F3F"/>
                </a:solidFill>
                <a:latin typeface="Open Sans"/>
                <a:ea typeface="Open Sans"/>
                <a:cs typeface="Open Sans"/>
                <a:sym typeface="Open Sans"/>
              </a:rPr>
              <a:t>RITE</a:t>
            </a:r>
            <a:r>
              <a:rPr lang="en-IN" sz="2200" b="0" i="1" u="none" strike="noStrike" cap="none">
                <a:solidFill>
                  <a:srgbClr val="3F3F3F"/>
                </a:solidFill>
                <a:latin typeface="Open Sans"/>
                <a:ea typeface="Open Sans"/>
                <a:cs typeface="Open Sans"/>
                <a:sym typeface="Open Sans"/>
              </a:rPr>
              <a:t> 				         </a:t>
            </a:r>
            <a:r>
              <a:rPr lang="en-IN" sz="2200" b="0" i="0" u="none" strike="noStrike" cap="none">
                <a:solidFill>
                  <a:srgbClr val="3F3F3F"/>
                </a:solidFill>
                <a:latin typeface="Open Sans"/>
                <a:ea typeface="Open Sans"/>
                <a:cs typeface="Open Sans"/>
                <a:sym typeface="Open Sans"/>
              </a:rPr>
              <a:t>– Opens the file for write access</a:t>
            </a:r>
            <a:endParaRPr sz="1400" b="0" i="0" u="none" strike="noStrike" cap="none">
              <a:solidFill>
                <a:srgbClr val="000000"/>
              </a:solidFill>
              <a:latin typeface="Arial"/>
              <a:ea typeface="Arial"/>
              <a:cs typeface="Arial"/>
              <a:sym typeface="Arial"/>
            </a:endParaRPr>
          </a:p>
          <a:p>
            <a:pPr marL="0" marR="0" lvl="0" indent="0" algn="l" rtl="0">
              <a:lnSpc>
                <a:spcPct val="200000"/>
              </a:lnSpc>
              <a:spcBef>
                <a:spcPts val="0"/>
              </a:spcBef>
              <a:spcAft>
                <a:spcPts val="0"/>
              </a:spcAft>
              <a:buClr>
                <a:srgbClr val="000000"/>
              </a:buClr>
              <a:buSzPts val="2200"/>
              <a:buFont typeface="Arial"/>
              <a:buNone/>
            </a:pPr>
            <a:r>
              <a:rPr lang="en-IN" sz="2200" i="1">
                <a:solidFill>
                  <a:srgbClr val="3F3F3F"/>
                </a:solidFill>
                <a:latin typeface="Open Sans"/>
                <a:ea typeface="Open Sans"/>
                <a:cs typeface="Open Sans"/>
                <a:sym typeface="Open Sans"/>
              </a:rPr>
              <a:t>APPEND</a:t>
            </a:r>
            <a:r>
              <a:rPr lang="en-IN" sz="2200" b="0" i="1" u="none" strike="noStrike" cap="none">
                <a:solidFill>
                  <a:srgbClr val="3F3F3F"/>
                </a:solidFill>
                <a:latin typeface="Open Sans"/>
                <a:ea typeface="Open Sans"/>
                <a:cs typeface="Open Sans"/>
                <a:sym typeface="Open Sans"/>
              </a:rPr>
              <a:t>			         –</a:t>
            </a:r>
            <a:r>
              <a:rPr lang="en-IN" sz="2200" b="0" i="0" u="none" strike="noStrike" cap="none">
                <a:solidFill>
                  <a:srgbClr val="3F3F3F"/>
                </a:solidFill>
                <a:latin typeface="Open Sans"/>
                <a:ea typeface="Open Sans"/>
                <a:cs typeface="Open Sans"/>
                <a:sym typeface="Open Sans"/>
              </a:rPr>
              <a:t> Appends the new data to the end of the file</a:t>
            </a:r>
            <a:endParaRPr sz="2200" b="0" i="1" u="none" strike="noStrike" cap="none">
              <a:solidFill>
                <a:srgbClr val="3F3F3F"/>
              </a:solidFill>
              <a:latin typeface="Open Sans"/>
              <a:ea typeface="Open Sans"/>
              <a:cs typeface="Open Sans"/>
              <a:sym typeface="Open Sans"/>
            </a:endParaRPr>
          </a:p>
          <a:p>
            <a:pPr marL="0" marR="0" lvl="0" indent="0" algn="l" rtl="0">
              <a:lnSpc>
                <a:spcPct val="200000"/>
              </a:lnSpc>
              <a:spcBef>
                <a:spcPts val="0"/>
              </a:spcBef>
              <a:spcAft>
                <a:spcPts val="0"/>
              </a:spcAft>
              <a:buClr>
                <a:srgbClr val="000000"/>
              </a:buClr>
              <a:buSzPts val="2200"/>
              <a:buFont typeface="Arial"/>
              <a:buNone/>
            </a:pPr>
            <a:r>
              <a:rPr lang="en-IN" sz="2200" b="0" i="1" u="none" strike="noStrike" cap="none">
                <a:solidFill>
                  <a:srgbClr val="3F3F3F"/>
                </a:solidFill>
                <a:latin typeface="Open Sans"/>
                <a:ea typeface="Open Sans"/>
                <a:cs typeface="Open Sans"/>
                <a:sym typeface="Open Sans"/>
              </a:rPr>
              <a:t>TRUNCATE_EXISTING	  </a:t>
            </a:r>
            <a:r>
              <a:rPr lang="en-IN" sz="2200" i="1">
                <a:solidFill>
                  <a:srgbClr val="3F3F3F"/>
                </a:solidFill>
                <a:latin typeface="Open Sans"/>
                <a:ea typeface="Open Sans"/>
                <a:cs typeface="Open Sans"/>
                <a:sym typeface="Open Sans"/>
              </a:rPr>
              <a:t> </a:t>
            </a:r>
            <a:r>
              <a:rPr lang="en-IN" sz="2200" b="0" i="0" u="none" strike="noStrike" cap="none">
                <a:solidFill>
                  <a:srgbClr val="3F3F3F"/>
                </a:solidFill>
                <a:latin typeface="Open Sans"/>
                <a:ea typeface="Open Sans"/>
                <a:cs typeface="Open Sans"/>
                <a:sym typeface="Open Sans"/>
              </a:rPr>
              <a:t>– Truncates the file to zero bytes</a:t>
            </a:r>
            <a:endParaRPr sz="2200" b="0" i="1" u="none" strike="noStrike" cap="none">
              <a:solidFill>
                <a:srgbClr val="3F3F3F"/>
              </a:solidFill>
              <a:latin typeface="Open Sans"/>
              <a:ea typeface="Open Sans"/>
              <a:cs typeface="Open Sans"/>
              <a:sym typeface="Open Sans"/>
            </a:endParaRPr>
          </a:p>
          <a:p>
            <a:pPr marL="0" marR="0" lvl="0" indent="0" algn="l" rtl="0">
              <a:lnSpc>
                <a:spcPct val="200000"/>
              </a:lnSpc>
              <a:spcBef>
                <a:spcPts val="0"/>
              </a:spcBef>
              <a:spcAft>
                <a:spcPts val="0"/>
              </a:spcAft>
              <a:buClr>
                <a:srgbClr val="000000"/>
              </a:buClr>
              <a:buSzPts val="2200"/>
              <a:buFont typeface="Arial"/>
              <a:buNone/>
            </a:pPr>
            <a:r>
              <a:rPr lang="en-IN" sz="2200" b="0" i="1" u="none" strike="noStrike" cap="none">
                <a:solidFill>
                  <a:srgbClr val="3F3F3F"/>
                </a:solidFill>
                <a:latin typeface="Open Sans"/>
                <a:ea typeface="Open Sans"/>
                <a:cs typeface="Open Sans"/>
                <a:sym typeface="Open Sans"/>
              </a:rPr>
              <a:t>CREATE_NEW			   </a:t>
            </a:r>
            <a:r>
              <a:rPr lang="en-IN" sz="2200" b="0" i="0" u="none" strike="noStrike" cap="none">
                <a:solidFill>
                  <a:srgbClr val="3F3F3F"/>
                </a:solidFill>
                <a:latin typeface="Open Sans"/>
                <a:ea typeface="Open Sans"/>
                <a:cs typeface="Open Sans"/>
                <a:sym typeface="Open Sans"/>
              </a:rPr>
              <a:t>– Creates a new file and throws an exception if the file already exists</a:t>
            </a:r>
            <a:endParaRPr sz="2200" b="0" i="1" u="none" strike="noStrike" cap="none">
              <a:solidFill>
                <a:srgbClr val="3F3F3F"/>
              </a:solidFill>
              <a:latin typeface="Open Sans"/>
              <a:ea typeface="Open Sans"/>
              <a:cs typeface="Open Sans"/>
              <a:sym typeface="Open Sans"/>
            </a:endParaRPr>
          </a:p>
          <a:p>
            <a:pPr marL="0" marR="0" lvl="0" indent="0" algn="l" rtl="0">
              <a:lnSpc>
                <a:spcPct val="200000"/>
              </a:lnSpc>
              <a:spcBef>
                <a:spcPts val="0"/>
              </a:spcBef>
              <a:spcAft>
                <a:spcPts val="0"/>
              </a:spcAft>
              <a:buClr>
                <a:srgbClr val="000000"/>
              </a:buClr>
              <a:buSzPts val="2200"/>
              <a:buFont typeface="Arial"/>
              <a:buNone/>
            </a:pPr>
            <a:r>
              <a:rPr lang="en-IN" sz="2200" b="0" i="1" u="none" strike="noStrike" cap="none">
                <a:solidFill>
                  <a:srgbClr val="3F3F3F"/>
                </a:solidFill>
                <a:latin typeface="Open Sans"/>
                <a:ea typeface="Open Sans"/>
                <a:cs typeface="Open Sans"/>
                <a:sym typeface="Open Sans"/>
              </a:rPr>
              <a:t>CREATE 			         </a:t>
            </a:r>
            <a:r>
              <a:rPr lang="en-IN" sz="2200" b="0" i="0" u="none" strike="noStrike" cap="none">
                <a:solidFill>
                  <a:srgbClr val="3F3F3F"/>
                </a:solidFill>
                <a:latin typeface="Open Sans"/>
                <a:ea typeface="Open Sans"/>
                <a:cs typeface="Open Sans"/>
                <a:sym typeface="Open Sans"/>
              </a:rPr>
              <a:t>– Opens the file if it exists or creates a new file if it does not</a:t>
            </a:r>
            <a:endParaRPr sz="2200" b="0" i="1" u="none" strike="noStrike" cap="none">
              <a:solidFill>
                <a:srgbClr val="3F3F3F"/>
              </a:solidFill>
              <a:latin typeface="Open Sans"/>
              <a:ea typeface="Open Sans"/>
              <a:cs typeface="Open Sans"/>
              <a:sym typeface="Open Sans"/>
            </a:endParaRPr>
          </a:p>
          <a:p>
            <a:pPr marL="0" marR="0" lvl="0" indent="0" algn="l" rtl="0">
              <a:lnSpc>
                <a:spcPct val="200000"/>
              </a:lnSpc>
              <a:spcBef>
                <a:spcPts val="0"/>
              </a:spcBef>
              <a:spcAft>
                <a:spcPts val="0"/>
              </a:spcAft>
              <a:buClr>
                <a:srgbClr val="000000"/>
              </a:buClr>
              <a:buSzPts val="2200"/>
              <a:buFont typeface="Arial"/>
              <a:buNone/>
            </a:pPr>
            <a:r>
              <a:rPr lang="en-IN" sz="2200" b="0" i="1" u="none" strike="noStrike" cap="none">
                <a:solidFill>
                  <a:srgbClr val="3F3F3F"/>
                </a:solidFill>
                <a:latin typeface="Open Sans"/>
                <a:ea typeface="Open Sans"/>
                <a:cs typeface="Open Sans"/>
                <a:sym typeface="Open Sans"/>
              </a:rPr>
              <a:t>DELETE_ON_CLOSE 	</a:t>
            </a:r>
            <a:r>
              <a:rPr lang="en-IN" sz="2200" i="1">
                <a:solidFill>
                  <a:srgbClr val="3F3F3F"/>
                </a:solidFill>
                <a:latin typeface="Open Sans"/>
                <a:ea typeface="Open Sans"/>
                <a:cs typeface="Open Sans"/>
                <a:sym typeface="Open Sans"/>
              </a:rPr>
              <a:t>   </a:t>
            </a:r>
            <a:r>
              <a:rPr lang="en-IN" sz="2200" b="0" i="0" u="none" strike="noStrike" cap="none">
                <a:solidFill>
                  <a:srgbClr val="3F3F3F"/>
                </a:solidFill>
                <a:latin typeface="Open Sans"/>
                <a:ea typeface="Open Sans"/>
                <a:cs typeface="Open Sans"/>
                <a:sym typeface="Open Sans"/>
              </a:rPr>
              <a:t>– Deletes the file when the stream is closed</a:t>
            </a:r>
            <a:endParaRPr sz="2200" b="0" i="1" u="none" strike="noStrike" cap="none">
              <a:solidFill>
                <a:srgbClr val="3F3F3F"/>
              </a:solidFill>
              <a:latin typeface="Open Sans"/>
              <a:ea typeface="Open Sans"/>
              <a:cs typeface="Open Sans"/>
              <a:sym typeface="Open Sans"/>
            </a:endParaRPr>
          </a:p>
          <a:p>
            <a:pPr marL="0" marR="0" lvl="0" indent="0" algn="l" rtl="0">
              <a:lnSpc>
                <a:spcPct val="200000"/>
              </a:lnSpc>
              <a:spcBef>
                <a:spcPts val="0"/>
              </a:spcBef>
              <a:spcAft>
                <a:spcPts val="0"/>
              </a:spcAft>
              <a:buClr>
                <a:srgbClr val="000000"/>
              </a:buClr>
              <a:buSzPts val="2200"/>
              <a:buFont typeface="Arial"/>
              <a:buNone/>
            </a:pPr>
            <a:r>
              <a:rPr lang="en-IN" sz="2200" b="0" i="1" u="none" strike="noStrike" cap="none">
                <a:solidFill>
                  <a:srgbClr val="3F3F3F"/>
                </a:solidFill>
                <a:latin typeface="Open Sans"/>
                <a:ea typeface="Open Sans"/>
                <a:cs typeface="Open Sans"/>
                <a:sym typeface="Open Sans"/>
              </a:rPr>
              <a:t>SPARSE			               </a:t>
            </a:r>
            <a:r>
              <a:rPr lang="en-IN" sz="2200" b="0" i="0" u="none" strike="noStrike" cap="none">
                <a:solidFill>
                  <a:srgbClr val="3F3F3F"/>
                </a:solidFill>
                <a:latin typeface="Open Sans"/>
                <a:ea typeface="Open Sans"/>
                <a:cs typeface="Open Sans"/>
                <a:sym typeface="Open Sans"/>
              </a:rPr>
              <a:t>– Hints that a newly created file will be sparse</a:t>
            </a:r>
            <a:endParaRPr sz="2200" b="0" i="1" u="none" strike="noStrike" cap="none">
              <a:solidFill>
                <a:srgbClr val="3F3F3F"/>
              </a:solidFill>
              <a:latin typeface="Open Sans"/>
              <a:ea typeface="Open Sans"/>
              <a:cs typeface="Open Sans"/>
              <a:sym typeface="Open Sans"/>
            </a:endParaRPr>
          </a:p>
          <a:p>
            <a:pPr marL="0" marR="0" lvl="0" indent="0" algn="l" rtl="0">
              <a:lnSpc>
                <a:spcPct val="200000"/>
              </a:lnSpc>
              <a:spcBef>
                <a:spcPts val="0"/>
              </a:spcBef>
              <a:spcAft>
                <a:spcPts val="0"/>
              </a:spcAft>
              <a:buClr>
                <a:srgbClr val="000000"/>
              </a:buClr>
              <a:buSzPts val="2200"/>
              <a:buFont typeface="Arial"/>
              <a:buNone/>
            </a:pPr>
            <a:r>
              <a:rPr lang="en-IN" sz="2200" b="0" i="1" u="none" strike="noStrike" cap="none">
                <a:solidFill>
                  <a:srgbClr val="3F3F3F"/>
                </a:solidFill>
                <a:latin typeface="Open Sans"/>
                <a:ea typeface="Open Sans"/>
                <a:cs typeface="Open Sans"/>
                <a:sym typeface="Open Sans"/>
              </a:rPr>
              <a:t>SYNC				         </a:t>
            </a:r>
            <a:r>
              <a:rPr lang="en-IN" sz="2200" b="0" i="0" u="none" strike="noStrike" cap="none">
                <a:solidFill>
                  <a:srgbClr val="3F3F3F"/>
                </a:solidFill>
                <a:latin typeface="Open Sans"/>
                <a:ea typeface="Open Sans"/>
                <a:cs typeface="Open Sans"/>
                <a:sym typeface="Open Sans"/>
              </a:rPr>
              <a:t>– Keeps the file synchronized with the underlying storage device</a:t>
            </a:r>
            <a:endParaRPr sz="2200" b="0" i="1" u="none" strike="noStrike" cap="none">
              <a:solidFill>
                <a:srgbClr val="3F3F3F"/>
              </a:solidFill>
              <a:latin typeface="Open Sans"/>
              <a:ea typeface="Open Sans"/>
              <a:cs typeface="Open Sans"/>
              <a:sym typeface="Open Sans"/>
            </a:endParaRPr>
          </a:p>
          <a:p>
            <a:pPr marL="0" marR="0" lvl="0" indent="0" algn="l" rtl="0">
              <a:lnSpc>
                <a:spcPct val="200000"/>
              </a:lnSpc>
              <a:spcBef>
                <a:spcPts val="0"/>
              </a:spcBef>
              <a:spcAft>
                <a:spcPts val="0"/>
              </a:spcAft>
              <a:buClr>
                <a:srgbClr val="000000"/>
              </a:buClr>
              <a:buSzPts val="2200"/>
              <a:buFont typeface="Arial"/>
              <a:buNone/>
            </a:pPr>
            <a:endParaRPr sz="2200" b="0" i="1" u="none" strike="noStrike" cap="none">
              <a:solidFill>
                <a:srgbClr val="3F3F3F"/>
              </a:solidFill>
              <a:latin typeface="Open Sans"/>
              <a:ea typeface="Open Sans"/>
              <a:cs typeface="Open Sans"/>
              <a:sym typeface="Open Sans"/>
            </a:endParaRPr>
          </a:p>
        </p:txBody>
      </p:sp>
      <p:pic>
        <p:nvPicPr>
          <p:cNvPr id="787" name="Google Shape;787;p33"/>
          <p:cNvPicPr preferRelativeResize="0"/>
          <p:nvPr/>
        </p:nvPicPr>
        <p:blipFill rotWithShape="1">
          <a:blip r:embed="rId3">
            <a:alphaModFix/>
          </a:blip>
          <a:srcRect/>
          <a:stretch/>
        </p:blipFill>
        <p:spPr>
          <a:xfrm>
            <a:off x="4136867" y="603159"/>
            <a:ext cx="7948963" cy="36576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3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Java Files </a:t>
            </a:r>
            <a:endParaRPr/>
          </a:p>
        </p:txBody>
      </p:sp>
      <p:sp>
        <p:nvSpPr>
          <p:cNvPr id="794" name="Google Shape;794;p34"/>
          <p:cNvSpPr/>
          <p:nvPr/>
        </p:nvSpPr>
        <p:spPr>
          <a:xfrm>
            <a:off x="2076450" y="1185010"/>
            <a:ext cx="14153885"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The </a:t>
            </a:r>
            <a:r>
              <a:rPr lang="en-IN" sz="2200" b="0" i="1" u="none" strike="noStrike" cap="none">
                <a:solidFill>
                  <a:srgbClr val="3F3F3F"/>
                </a:solidFill>
                <a:latin typeface="Open Sans"/>
                <a:ea typeface="Open Sans"/>
                <a:cs typeface="Open Sans"/>
                <a:sym typeface="Open Sans"/>
              </a:rPr>
              <a:t>File </a:t>
            </a:r>
            <a:r>
              <a:rPr lang="en-IN" sz="2200" b="0" i="0" u="none" strike="noStrike" cap="none">
                <a:solidFill>
                  <a:srgbClr val="3F3F3F"/>
                </a:solidFill>
                <a:latin typeface="Open Sans"/>
                <a:ea typeface="Open Sans"/>
                <a:cs typeface="Open Sans"/>
                <a:sym typeface="Open Sans"/>
              </a:rPr>
              <a:t>class provides many useful methods for creating and getting information about files.</a:t>
            </a:r>
            <a:endParaRPr sz="2000" b="0" i="0" u="none" strike="noStrike" cap="none">
              <a:solidFill>
                <a:srgbClr val="3F3F3F"/>
              </a:solidFill>
              <a:latin typeface="Open Sans"/>
              <a:ea typeface="Open Sans"/>
              <a:cs typeface="Open Sans"/>
              <a:sym typeface="Open Sans"/>
            </a:endParaRPr>
          </a:p>
        </p:txBody>
      </p:sp>
      <p:graphicFrame>
        <p:nvGraphicFramePr>
          <p:cNvPr id="795" name="Google Shape;795;p34"/>
          <p:cNvGraphicFramePr/>
          <p:nvPr/>
        </p:nvGraphicFramePr>
        <p:xfrm>
          <a:off x="938741" y="1678966"/>
          <a:ext cx="14378500" cy="6473775"/>
        </p:xfrm>
        <a:graphic>
          <a:graphicData uri="http://schemas.openxmlformats.org/drawingml/2006/table">
            <a:tbl>
              <a:tblPr firstRow="1" bandRow="1">
                <a:noFill/>
                <a:tableStyleId>{81291E73-5814-4CD5-9BFC-70D05FFC1533}</a:tableStyleId>
              </a:tblPr>
              <a:tblGrid>
                <a:gridCol w="3690400"/>
                <a:gridCol w="3409950"/>
                <a:gridCol w="7278150"/>
              </a:tblGrid>
              <a:tr h="588525">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Method</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Type</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Function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588525">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canRead()</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Boolean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Tests the file if it is readable or not</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588525">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canWrite()</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Boolean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Tests the file if it is writable or not</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588525">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createNewFile()</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Boolean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Creates an empty file</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588525">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delete()</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Boolean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Deletes a file</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588525">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exists()</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Boolean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Tests the file if it exists</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588525">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getName()</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String</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Returns the name of the file</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588525">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getAbsolutePath()</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String</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Returns the absolute pathname</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588525">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length()</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Long</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Returns the file size in bytes</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588525">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list()</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String</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Returns an array of the files in the directory</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588525">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mkdir()</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Boolean</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200"/>
                        <a:buFont typeface="Arial"/>
                        <a:buNone/>
                      </a:pPr>
                      <a:r>
                        <a:rPr lang="en-IN" sz="2200" u="none" strike="noStrike" cap="none">
                          <a:latin typeface="Open Sans"/>
                          <a:ea typeface="Open Sans"/>
                          <a:cs typeface="Open Sans"/>
                          <a:sym typeface="Open Sans"/>
                        </a:rPr>
                        <a:t>Creates a directory</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bl>
          </a:graphicData>
        </a:graphic>
      </p:graphicFrame>
      <p:pic>
        <p:nvPicPr>
          <p:cNvPr id="796" name="Google Shape;796;p34"/>
          <p:cNvPicPr preferRelativeResize="0"/>
          <p:nvPr/>
        </p:nvPicPr>
        <p:blipFill rotWithShape="1">
          <a:blip r:embed="rId3">
            <a:alphaModFix/>
          </a:blip>
          <a:srcRect/>
          <a:stretch/>
        </p:blipFill>
        <p:spPr>
          <a:xfrm>
            <a:off x="6579014" y="603159"/>
            <a:ext cx="3064669" cy="36576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3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N">
                <a:solidFill>
                  <a:schemeClr val="lt1"/>
                </a:solidFill>
                <a:latin typeface="Open Sans"/>
                <a:ea typeface="Open Sans"/>
                <a:cs typeface="Open Sans"/>
                <a:sym typeface="Open Sans"/>
              </a:rPr>
              <a:t>File Handling Mechanisms</a:t>
            </a:r>
            <a:endParaRPr>
              <a:solidFill>
                <a:schemeClr val="lt1"/>
              </a:solidFill>
              <a:latin typeface="Open Sans"/>
              <a:ea typeface="Open Sans"/>
              <a:cs typeface="Open Sans"/>
              <a:sym typeface="Open Sans"/>
            </a:endParaRPr>
          </a:p>
        </p:txBody>
      </p:sp>
      <p:sp>
        <p:nvSpPr>
          <p:cNvPr id="803" name="Google Shape;803;p35"/>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700"/>
              <a:buNone/>
            </a:pPr>
            <a:r>
              <a:rPr lang="en-IN" sz="2200" b="1" i="0" u="none" strike="noStrike" cap="none">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SzPts val="700"/>
              <a:buNone/>
            </a:pPr>
            <a:r>
              <a:rPr lang="en-IN" sz="2200">
                <a:solidFill>
                  <a:srgbClr val="3F3F3F"/>
                </a:solidFill>
                <a:latin typeface="Open Sans"/>
                <a:ea typeface="Open Sans"/>
                <a:cs typeface="Open Sans"/>
                <a:sym typeface="Open Sans"/>
              </a:rPr>
              <a:t>You are given a project to demonstrate the create, read, update, and delete operations on the files in Java.</a:t>
            </a: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p:txBody>
      </p:sp>
      <p:sp>
        <p:nvSpPr>
          <p:cNvPr id="804" name="Google Shape;804;p35"/>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IN" sz="2200" b="1" i="0" u="none" strike="noStrike" cap="none">
                <a:solidFill>
                  <a:srgbClr val="0F547B"/>
                </a:solidFill>
                <a:latin typeface="Open Sans"/>
                <a:ea typeface="Open Sans"/>
                <a:cs typeface="Open Sans"/>
                <a:sym typeface="Open Sans"/>
              </a:rPr>
              <a:t>Duration: 30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Assisted Practice: Guidelines</a:t>
            </a:r>
            <a:endParaRPr/>
          </a:p>
        </p:txBody>
      </p:sp>
      <p:sp>
        <p:nvSpPr>
          <p:cNvPr id="811" name="Google Shape;811;p36"/>
          <p:cNvSpPr txBox="1"/>
          <p:nvPr/>
        </p:nvSpPr>
        <p:spPr>
          <a:xfrm>
            <a:off x="4097212" y="2549382"/>
            <a:ext cx="10023231"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812" name="Google Shape;812;p36"/>
          <p:cNvSpPr txBox="1"/>
          <p:nvPr/>
        </p:nvSpPr>
        <p:spPr>
          <a:xfrm>
            <a:off x="1775625" y="1712500"/>
            <a:ext cx="13359900" cy="68940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IN" sz="2200">
                <a:solidFill>
                  <a:srgbClr val="3F3F3F"/>
                </a:solidFill>
                <a:latin typeface="Open Sans"/>
                <a:ea typeface="Open Sans"/>
                <a:cs typeface="Open Sans"/>
                <a:sym typeface="Open Sans"/>
              </a:rPr>
              <a:t>Steps to demonstrate the file handling mechanisms:</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Write a program in Java to demonstrate the Create, Read, Update, and Delete operations on a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Push the code to your GitHub repositor</a:t>
            </a:r>
            <a:r>
              <a:rPr lang="en-IN"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813" name="Google Shape;813;p36"/>
          <p:cNvPicPr preferRelativeResize="0"/>
          <p:nvPr/>
        </p:nvPicPr>
        <p:blipFill rotWithShape="1">
          <a:blip r:embed="rId3">
            <a:alphaModFix/>
          </a:blip>
          <a:srcRect/>
          <a:stretch/>
        </p:blipFill>
        <p:spPr>
          <a:xfrm>
            <a:off x="4097200" y="603150"/>
            <a:ext cx="8039076" cy="365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g770e8b7c10_0_444"/>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IN"/>
              <a:t>Classes, Objects, and Pillars of OOPs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3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Classes and Objects</a:t>
            </a:r>
            <a:endParaRPr/>
          </a:p>
        </p:txBody>
      </p:sp>
      <p:sp>
        <p:nvSpPr>
          <p:cNvPr id="825" name="Google Shape;825;p37"/>
          <p:cNvSpPr/>
          <p:nvPr/>
        </p:nvSpPr>
        <p:spPr>
          <a:xfrm>
            <a:off x="1562100" y="1519103"/>
            <a:ext cx="14153885" cy="769441"/>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 </a:t>
            </a:r>
            <a:r>
              <a:rPr lang="en-IN" sz="2200" b="0" i="1" u="none" strike="noStrike" cap="none">
                <a:solidFill>
                  <a:srgbClr val="3F3F3F"/>
                </a:solidFill>
                <a:latin typeface="Open Sans"/>
                <a:ea typeface="Open Sans"/>
                <a:cs typeface="Open Sans"/>
                <a:sym typeface="Open Sans"/>
              </a:rPr>
              <a:t>class</a:t>
            </a:r>
            <a:r>
              <a:rPr lang="en-IN" sz="2200" b="0" i="0" u="none" strike="noStrike" cap="none">
                <a:solidFill>
                  <a:srgbClr val="3F3F3F"/>
                </a:solidFill>
                <a:latin typeface="Open Sans"/>
                <a:ea typeface="Open Sans"/>
                <a:cs typeface="Open Sans"/>
                <a:sym typeface="Open Sans"/>
              </a:rPr>
              <a:t> is a building block and a template that describes the data and behavior associated with </a:t>
            </a:r>
            <a:r>
              <a:rPr lang="en-IN" sz="2200" b="0" i="1" u="none" strike="noStrike" cap="none">
                <a:solidFill>
                  <a:srgbClr val="3F3F3F"/>
                </a:solidFill>
                <a:latin typeface="Open Sans"/>
                <a:ea typeface="Open Sans"/>
                <a:cs typeface="Open Sans"/>
                <a:sym typeface="Open Sans"/>
              </a:rPr>
              <a:t>instances </a:t>
            </a:r>
            <a:r>
              <a:rPr lang="en-IN" sz="2200" b="0" i="0" u="none" strike="noStrike" cap="none">
                <a:solidFill>
                  <a:srgbClr val="3F3F3F"/>
                </a:solidFill>
                <a:latin typeface="Open Sans"/>
                <a:ea typeface="Open Sans"/>
                <a:cs typeface="Open Sans"/>
                <a:sym typeface="Open Sans"/>
              </a:rPr>
              <a:t>of a class. An entity that has a state and behavior is known as an </a:t>
            </a:r>
            <a:r>
              <a:rPr lang="en-IN" sz="2200" b="0" i="1" u="none" strike="noStrike" cap="none">
                <a:solidFill>
                  <a:srgbClr val="3F3F3F"/>
                </a:solidFill>
                <a:latin typeface="Open Sans"/>
                <a:ea typeface="Open Sans"/>
                <a:cs typeface="Open Sans"/>
                <a:sym typeface="Open Sans"/>
              </a:rPr>
              <a:t>object</a:t>
            </a:r>
            <a:r>
              <a:rPr lang="en-IN" sz="2200" b="0" i="0" u="none" strike="noStrike" cap="none">
                <a:solidFill>
                  <a:srgbClr val="3F3F3F"/>
                </a:solidFill>
                <a:latin typeface="Open Sans"/>
                <a:ea typeface="Open Sans"/>
                <a:cs typeface="Open Sans"/>
                <a:sym typeface="Open Sans"/>
              </a:rPr>
              <a:t>.  </a:t>
            </a:r>
            <a:endParaRPr sz="1400" b="0" i="0" u="none" strike="noStrike" cap="none">
              <a:solidFill>
                <a:srgbClr val="3F3F3F"/>
              </a:solidFill>
              <a:latin typeface="Arial"/>
              <a:ea typeface="Arial"/>
              <a:cs typeface="Arial"/>
              <a:sym typeface="Arial"/>
            </a:endParaRPr>
          </a:p>
        </p:txBody>
      </p:sp>
      <p:sp>
        <p:nvSpPr>
          <p:cNvPr id="826" name="Google Shape;826;p37"/>
          <p:cNvSpPr/>
          <p:nvPr/>
        </p:nvSpPr>
        <p:spPr>
          <a:xfrm>
            <a:off x="1562100" y="2884483"/>
            <a:ext cx="14153885" cy="4154984"/>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IN" sz="2200" b="1" i="0" u="sng" strike="noStrike" cap="none">
                <a:solidFill>
                  <a:srgbClr val="3F3F3F"/>
                </a:solidFill>
                <a:latin typeface="Open Sans"/>
                <a:ea typeface="Open Sans"/>
                <a:cs typeface="Open Sans"/>
                <a:sym typeface="Open Sans"/>
              </a:rPr>
              <a:t>Source file declaration rules: </a:t>
            </a:r>
            <a:endParaRPr sz="2200" b="1" i="0" u="sng" strike="noStrike" cap="none">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endParaRPr sz="2200" b="1" u="sng">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A source file can have only one public class.</a:t>
            </a:r>
            <a:endParaRPr sz="1400" b="0" i="0" u="none" strike="noStrike" cap="none">
              <a:solidFill>
                <a:srgbClr val="3F3F3F"/>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IN" sz="2200">
                <a:solidFill>
                  <a:srgbClr val="3F3F3F"/>
                </a:solidFill>
                <a:latin typeface="Open Sans"/>
                <a:ea typeface="Open Sans"/>
                <a:cs typeface="Open Sans"/>
                <a:sym typeface="Open Sans"/>
              </a:rPr>
              <a:t>It </a:t>
            </a:r>
            <a:r>
              <a:rPr lang="en-IN" sz="2200" b="0" i="0" u="none" strike="noStrike" cap="none">
                <a:solidFill>
                  <a:srgbClr val="3F3F3F"/>
                </a:solidFill>
                <a:latin typeface="Open Sans"/>
                <a:ea typeface="Open Sans"/>
                <a:cs typeface="Open Sans"/>
                <a:sym typeface="Open Sans"/>
              </a:rPr>
              <a:t>can contain multiple non-public classes. </a:t>
            </a:r>
            <a:endParaRPr sz="1400" b="0" i="0" u="none" strike="noStrike" cap="none">
              <a:solidFill>
                <a:srgbClr val="3F3F3F"/>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The public class name should be the name of the source file. </a:t>
            </a:r>
            <a:endParaRPr sz="1400" b="0" i="0" u="none" strike="noStrike" cap="none">
              <a:solidFill>
                <a:srgbClr val="3F3F3F"/>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The package statement should be the first statement in the source file.</a:t>
            </a:r>
            <a:endParaRPr sz="1400" b="0" i="0" u="none" strike="noStrike" cap="none">
              <a:solidFill>
                <a:srgbClr val="3F3F3F"/>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Import and package statements will imply to all the classes present in the source file.</a:t>
            </a:r>
            <a:endParaRPr sz="1400" b="0" i="0" u="none" strike="noStrike" cap="none">
              <a:solidFill>
                <a:srgbClr val="3F3F3F"/>
              </a:solidFill>
              <a:latin typeface="Arial"/>
              <a:ea typeface="Arial"/>
              <a:cs typeface="Arial"/>
              <a:sym typeface="Arial"/>
            </a:endParaRPr>
          </a:p>
          <a:p>
            <a:pPr marL="342900" marR="0" lvl="0" indent="-2032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827" name="Google Shape;827;p37"/>
          <p:cNvPicPr preferRelativeResize="0"/>
          <p:nvPr/>
        </p:nvPicPr>
        <p:blipFill rotWithShape="1">
          <a:blip r:embed="rId3">
            <a:alphaModFix/>
          </a:blip>
          <a:srcRect/>
          <a:stretch/>
        </p:blipFill>
        <p:spPr>
          <a:xfrm>
            <a:off x="5643508" y="603159"/>
            <a:ext cx="4935681" cy="3657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770e8b7c10_0_239"/>
          <p:cNvSpPr txBox="1"/>
          <p:nvPr/>
        </p:nvSpPr>
        <p:spPr>
          <a:xfrm>
            <a:off x="1392404" y="3263340"/>
            <a:ext cx="4362900" cy="95610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Clr>
                <a:srgbClr val="3F3F3F"/>
              </a:buClr>
              <a:buSzPts val="2200"/>
              <a:buChar char="-"/>
            </a:pPr>
            <a:r>
              <a:rPr lang="en-IN" sz="2200">
                <a:solidFill>
                  <a:srgbClr val="3F3F3F"/>
                </a:solidFill>
                <a:latin typeface="Open Sans"/>
                <a:ea typeface="Open Sans"/>
                <a:cs typeface="Open Sans"/>
                <a:sym typeface="Open Sans"/>
              </a:rPr>
              <a:t>Create</a:t>
            </a:r>
            <a:endParaRPr>
              <a:solidFill>
                <a:srgbClr val="3F3F3F"/>
              </a:solidFill>
            </a:endParaRPr>
          </a:p>
          <a:p>
            <a:pPr marL="457200" lvl="0" indent="-368300" algn="l" rtl="0">
              <a:lnSpc>
                <a:spcPct val="115000"/>
              </a:lnSpc>
              <a:spcBef>
                <a:spcPts val="0"/>
              </a:spcBef>
              <a:spcAft>
                <a:spcPts val="0"/>
              </a:spcAft>
              <a:buClr>
                <a:srgbClr val="3F3F3F"/>
              </a:buClr>
              <a:buSzPts val="2200"/>
              <a:buChar char="-"/>
            </a:pPr>
            <a:r>
              <a:rPr lang="en-IN" sz="2200">
                <a:solidFill>
                  <a:srgbClr val="3F3F3F"/>
                </a:solidFill>
                <a:latin typeface="Open Sans"/>
                <a:ea typeface="Open Sans"/>
                <a:cs typeface="Open Sans"/>
                <a:sym typeface="Open Sans"/>
              </a:rPr>
              <a:t>Read  </a:t>
            </a:r>
            <a:endParaRPr>
              <a:solidFill>
                <a:srgbClr val="3F3F3F"/>
              </a:solidFill>
            </a:endParaRPr>
          </a:p>
          <a:p>
            <a:pPr marL="457200" lvl="0" indent="-368300" algn="l" rtl="0">
              <a:lnSpc>
                <a:spcPct val="115000"/>
              </a:lnSpc>
              <a:spcBef>
                <a:spcPts val="0"/>
              </a:spcBef>
              <a:spcAft>
                <a:spcPts val="0"/>
              </a:spcAft>
              <a:buClr>
                <a:srgbClr val="3F3F3F"/>
              </a:buClr>
              <a:buSzPts val="2200"/>
              <a:buChar char="-"/>
            </a:pPr>
            <a:r>
              <a:rPr lang="en-IN" sz="2200">
                <a:solidFill>
                  <a:srgbClr val="3F3F3F"/>
                </a:solidFill>
                <a:latin typeface="Open Sans"/>
                <a:ea typeface="Open Sans"/>
                <a:cs typeface="Open Sans"/>
                <a:sym typeface="Open Sans"/>
              </a:rPr>
              <a:t>Modify</a:t>
            </a:r>
            <a:endParaRPr>
              <a:solidFill>
                <a:srgbClr val="3F3F3F"/>
              </a:solidFill>
            </a:endParaRPr>
          </a:p>
          <a:p>
            <a:pPr marL="0" marR="0" lvl="0" indent="0" algn="l" rtl="0">
              <a:lnSpc>
                <a:spcPct val="115000"/>
              </a:lnSpc>
              <a:spcBef>
                <a:spcPts val="0"/>
              </a:spcBef>
              <a:spcAft>
                <a:spcPts val="0"/>
              </a:spcAft>
              <a:buNone/>
            </a:pPr>
            <a:endParaRPr sz="2200">
              <a:solidFill>
                <a:srgbClr val="3F3F3F"/>
              </a:solidFill>
              <a:latin typeface="Open Sans"/>
              <a:ea typeface="Open Sans"/>
              <a:cs typeface="Open Sans"/>
              <a:sym typeface="Open Sans"/>
            </a:endParaRPr>
          </a:p>
        </p:txBody>
      </p:sp>
      <p:sp>
        <p:nvSpPr>
          <p:cNvPr id="421" name="Google Shape;421;g770e8b7c10_0_239"/>
          <p:cNvSpPr/>
          <p:nvPr/>
        </p:nvSpPr>
        <p:spPr>
          <a:xfrm>
            <a:off x="1201905" y="2894242"/>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342900" marR="0" lvl="0" indent="-342900" algn="l" rtl="0">
              <a:lnSpc>
                <a:spcPct val="115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Explain </a:t>
            </a:r>
            <a:r>
              <a:rPr lang="en-IN" sz="2200">
                <a:solidFill>
                  <a:srgbClr val="3F3F3F"/>
                </a:solidFill>
                <a:latin typeface="Open Sans"/>
                <a:ea typeface="Open Sans"/>
                <a:cs typeface="Open Sans"/>
                <a:sym typeface="Open Sans"/>
              </a:rPr>
              <a:t>file handling</a:t>
            </a:r>
            <a:endParaRPr sz="1400" b="0" i="0" u="none" strike="noStrike" cap="none">
              <a:solidFill>
                <a:srgbClr val="3F3F3F"/>
              </a:solidFill>
              <a:latin typeface="Arial"/>
              <a:ea typeface="Arial"/>
              <a:cs typeface="Arial"/>
              <a:sym typeface="Arial"/>
            </a:endParaRPr>
          </a:p>
        </p:txBody>
      </p:sp>
      <p:sp>
        <p:nvSpPr>
          <p:cNvPr id="422" name="Google Shape;422;g770e8b7c10_0_239"/>
          <p:cNvSpPr txBox="1"/>
          <p:nvPr/>
        </p:nvSpPr>
        <p:spPr>
          <a:xfrm>
            <a:off x="1368554" y="6085314"/>
            <a:ext cx="5879700" cy="95610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Clr>
                <a:srgbClr val="3F3F3F"/>
              </a:buClr>
              <a:buSzPts val="2200"/>
              <a:buChar char="-"/>
            </a:pPr>
            <a:r>
              <a:rPr lang="en-IN" sz="2200">
                <a:solidFill>
                  <a:srgbClr val="3F3F3F"/>
                </a:solidFill>
                <a:latin typeface="Open Sans"/>
                <a:ea typeface="Open Sans"/>
                <a:cs typeface="Open Sans"/>
                <a:sym typeface="Open Sans"/>
              </a:rPr>
              <a:t>Serialization</a:t>
            </a:r>
            <a:endParaRPr>
              <a:solidFill>
                <a:srgbClr val="3F3F3F"/>
              </a:solidFill>
            </a:endParaRPr>
          </a:p>
          <a:p>
            <a:pPr marL="457200" lvl="0" indent="-368300" algn="l" rtl="0">
              <a:lnSpc>
                <a:spcPct val="115000"/>
              </a:lnSpc>
              <a:spcBef>
                <a:spcPts val="0"/>
              </a:spcBef>
              <a:spcAft>
                <a:spcPts val="0"/>
              </a:spcAft>
              <a:buClr>
                <a:srgbClr val="3F3F3F"/>
              </a:buClr>
              <a:buSzPts val="2200"/>
              <a:buChar char="-"/>
            </a:pPr>
            <a:r>
              <a:rPr lang="en-IN" sz="2200">
                <a:solidFill>
                  <a:srgbClr val="3F3F3F"/>
                </a:solidFill>
                <a:latin typeface="Open Sans"/>
                <a:ea typeface="Open Sans"/>
                <a:cs typeface="Open Sans"/>
                <a:sym typeface="Open Sans"/>
              </a:rPr>
              <a:t>Deserialization</a:t>
            </a:r>
            <a:endParaRPr>
              <a:solidFill>
                <a:srgbClr val="3F3F3F"/>
              </a:solidFill>
            </a:endParaRPr>
          </a:p>
          <a:p>
            <a:pPr marL="0" marR="0" lvl="0" indent="0" algn="l" rtl="0">
              <a:lnSpc>
                <a:spcPct val="115000"/>
              </a:lnSpc>
              <a:spcBef>
                <a:spcPts val="0"/>
              </a:spcBef>
              <a:spcAft>
                <a:spcPts val="0"/>
              </a:spcAft>
              <a:buNone/>
            </a:pPr>
            <a:endParaRPr sz="2200">
              <a:solidFill>
                <a:srgbClr val="3F3F3F"/>
              </a:solidFill>
              <a:latin typeface="Open Sans"/>
              <a:ea typeface="Open Sans"/>
              <a:cs typeface="Open Sans"/>
              <a:sym typeface="Open Sans"/>
            </a:endParaRPr>
          </a:p>
        </p:txBody>
      </p:sp>
      <p:sp>
        <p:nvSpPr>
          <p:cNvPr id="423" name="Google Shape;423;g770e8b7c10_0_239"/>
          <p:cNvSpPr/>
          <p:nvPr/>
        </p:nvSpPr>
        <p:spPr>
          <a:xfrm>
            <a:off x="1201899" y="5556301"/>
            <a:ext cx="9144000" cy="444300"/>
          </a:xfrm>
          <a:prstGeom prst="roundRect">
            <a:avLst>
              <a:gd name="adj" fmla="val 16667"/>
            </a:avLst>
          </a:prstGeom>
          <a:noFill/>
          <a:ln>
            <a:noFill/>
          </a:ln>
        </p:spPr>
        <p:txBody>
          <a:bodyPr spcFirstLastPara="1" wrap="square" lIns="91425" tIns="45700" rIns="91425" bIns="45700" anchor="ctr" anchorCtr="0">
            <a:noAutofit/>
          </a:bodyPr>
          <a:lstStyle/>
          <a:p>
            <a:pPr marL="342900" marR="0" lvl="0" indent="-342900" algn="l" rtl="0">
              <a:lnSpc>
                <a:spcPct val="115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Explain </a:t>
            </a:r>
            <a:r>
              <a:rPr lang="en-IN" sz="2200">
                <a:solidFill>
                  <a:srgbClr val="3F3F3F"/>
                </a:solidFill>
                <a:latin typeface="Open Sans"/>
                <a:ea typeface="Open Sans"/>
                <a:cs typeface="Open Sans"/>
                <a:sym typeface="Open Sans"/>
              </a:rPr>
              <a:t>serialization and deserialization</a:t>
            </a:r>
            <a:endParaRPr sz="1400" b="0" i="0" u="none" strike="noStrike" cap="none">
              <a:solidFill>
                <a:srgbClr val="3F3F3F"/>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3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Encapsulation</a:t>
            </a:r>
            <a:endParaRPr/>
          </a:p>
        </p:txBody>
      </p:sp>
      <p:sp>
        <p:nvSpPr>
          <p:cNvPr id="834" name="Google Shape;834;p38"/>
          <p:cNvSpPr/>
          <p:nvPr/>
        </p:nvSpPr>
        <p:spPr>
          <a:xfrm>
            <a:off x="1283751" y="1495156"/>
            <a:ext cx="14153885" cy="769441"/>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Encapsulation is one the fundamental OOP concepts. It is a process of wrapping code and data together into a single entity.</a:t>
            </a:r>
            <a:endParaRPr sz="1400" b="0" i="0" u="none" strike="noStrike" cap="none">
              <a:solidFill>
                <a:srgbClr val="3F3F3F"/>
              </a:solidFill>
              <a:latin typeface="Arial"/>
              <a:ea typeface="Arial"/>
              <a:cs typeface="Arial"/>
              <a:sym typeface="Arial"/>
            </a:endParaRPr>
          </a:p>
        </p:txBody>
      </p:sp>
      <p:sp>
        <p:nvSpPr>
          <p:cNvPr id="835" name="Google Shape;835;p38"/>
          <p:cNvSpPr/>
          <p:nvPr/>
        </p:nvSpPr>
        <p:spPr>
          <a:xfrm>
            <a:off x="1296844" y="2692931"/>
            <a:ext cx="13670498" cy="2027222"/>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IN" sz="2200" b="1" i="0" u="sng" strike="noStrike" cap="none">
                <a:solidFill>
                  <a:srgbClr val="3F3F3F"/>
                </a:solidFill>
                <a:latin typeface="Open Sans"/>
                <a:ea typeface="Open Sans"/>
                <a:cs typeface="Open Sans"/>
                <a:sym typeface="Open Sans"/>
              </a:rPr>
              <a:t>Encapsulation can be achieved by: </a:t>
            </a:r>
            <a:endParaRPr sz="2200" b="1" i="0" u="sng" strike="noStrike" cap="none">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endParaRPr sz="2200" b="1" u="sng">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Declaring the variables of a class as </a:t>
            </a:r>
            <a:r>
              <a:rPr lang="en-IN" sz="2200" b="0" i="1" u="none" strike="noStrike" cap="none">
                <a:solidFill>
                  <a:srgbClr val="3F3F3F"/>
                </a:solidFill>
                <a:latin typeface="Open Sans"/>
                <a:ea typeface="Open Sans"/>
                <a:cs typeface="Open Sans"/>
                <a:sym typeface="Open Sans"/>
              </a:rPr>
              <a:t>private.</a:t>
            </a:r>
            <a:endParaRPr sz="2200" b="0" i="0" u="none" strike="noStrike" cap="none">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Providing </a:t>
            </a:r>
            <a:r>
              <a:rPr lang="en-IN" sz="2200" b="0" i="1" u="none" strike="noStrike" cap="none">
                <a:solidFill>
                  <a:srgbClr val="3F3F3F"/>
                </a:solidFill>
                <a:latin typeface="Open Sans"/>
                <a:ea typeface="Open Sans"/>
                <a:cs typeface="Open Sans"/>
                <a:sym typeface="Open Sans"/>
              </a:rPr>
              <a:t>public </a:t>
            </a:r>
            <a:r>
              <a:rPr lang="en-IN" sz="2200" b="0" i="0" u="none" strike="noStrike" cap="none">
                <a:solidFill>
                  <a:srgbClr val="3F3F3F"/>
                </a:solidFill>
                <a:latin typeface="Open Sans"/>
                <a:ea typeface="Open Sans"/>
                <a:cs typeface="Open Sans"/>
                <a:sym typeface="Open Sans"/>
              </a:rPr>
              <a:t>setter and getter methods to modify and view the variable values.</a:t>
            </a:r>
            <a:endParaRPr sz="1400" b="0" i="0" u="none" strike="noStrike" cap="none">
              <a:solidFill>
                <a:srgbClr val="3F3F3F"/>
              </a:solidFill>
              <a:latin typeface="Arial"/>
              <a:ea typeface="Arial"/>
              <a:cs typeface="Arial"/>
              <a:sym typeface="Arial"/>
            </a:endParaRPr>
          </a:p>
        </p:txBody>
      </p:sp>
      <p:sp>
        <p:nvSpPr>
          <p:cNvPr id="836" name="Google Shape;836;p38"/>
          <p:cNvSpPr/>
          <p:nvPr/>
        </p:nvSpPr>
        <p:spPr>
          <a:xfrm>
            <a:off x="1296844" y="5093537"/>
            <a:ext cx="13670498" cy="2027222"/>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IN" sz="2200" b="1" i="0" u="sng" strike="noStrike" cap="none">
                <a:solidFill>
                  <a:srgbClr val="3F3F3F"/>
                </a:solidFill>
                <a:latin typeface="Open Sans"/>
                <a:ea typeface="Open Sans"/>
                <a:cs typeface="Open Sans"/>
                <a:sym typeface="Open Sans"/>
              </a:rPr>
              <a:t>Advantages of Encapsulation: </a:t>
            </a:r>
            <a:endParaRPr sz="2200" b="1" i="0" u="sng" strike="noStrike" cap="none">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endParaRPr sz="2200" b="1" u="sng">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It improves maintainability, flexibility, and reusability.</a:t>
            </a:r>
            <a:endParaRPr sz="1400" b="0" i="0" u="none" strike="noStrike" cap="none">
              <a:solidFill>
                <a:srgbClr val="3F3F3F"/>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The fields can be made read-only or write-only. </a:t>
            </a:r>
            <a:endParaRPr sz="1400" b="0" i="0" u="none" strike="noStrike" cap="none">
              <a:solidFill>
                <a:srgbClr val="3F3F3F"/>
              </a:solidFill>
              <a:latin typeface="Arial"/>
              <a:ea typeface="Arial"/>
              <a:cs typeface="Arial"/>
              <a:sym typeface="Arial"/>
            </a:endParaRPr>
          </a:p>
        </p:txBody>
      </p:sp>
      <p:pic>
        <p:nvPicPr>
          <p:cNvPr id="837" name="Google Shape;837;p38"/>
          <p:cNvPicPr preferRelativeResize="0"/>
          <p:nvPr/>
        </p:nvPicPr>
        <p:blipFill rotWithShape="1">
          <a:blip r:embed="rId3">
            <a:alphaModFix/>
          </a:blip>
          <a:srcRect/>
          <a:stretch/>
        </p:blipFill>
        <p:spPr>
          <a:xfrm>
            <a:off x="6071811" y="603159"/>
            <a:ext cx="4079075" cy="36576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39"/>
          <p:cNvSpPr/>
          <p:nvPr/>
        </p:nvSpPr>
        <p:spPr>
          <a:xfrm>
            <a:off x="9633781" y="2597281"/>
            <a:ext cx="6234869" cy="5954963"/>
          </a:xfrm>
          <a:prstGeom prst="rect">
            <a:avLst/>
          </a:prstGeom>
          <a:solidFill>
            <a:srgbClr val="D8D8D8"/>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844" name="Google Shape;844;p3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Abstraction</a:t>
            </a:r>
            <a:endParaRPr/>
          </a:p>
        </p:txBody>
      </p:sp>
      <p:sp>
        <p:nvSpPr>
          <p:cNvPr id="845" name="Google Shape;845;p39"/>
          <p:cNvSpPr/>
          <p:nvPr/>
        </p:nvSpPr>
        <p:spPr>
          <a:xfrm>
            <a:off x="1055151" y="1447331"/>
            <a:ext cx="14153885" cy="769441"/>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Abstraction is a process of hiding the implementation details from users. Only the functionality is</a:t>
            </a:r>
            <a:r>
              <a:rPr lang="en-IN" sz="2200">
                <a:solidFill>
                  <a:srgbClr val="3F3F3F"/>
                </a:solidFill>
                <a:latin typeface="Open Sans"/>
                <a:ea typeface="Open Sans"/>
                <a:cs typeface="Open Sans"/>
                <a:sym typeface="Open Sans"/>
              </a:rPr>
              <a:t> </a:t>
            </a:r>
            <a:r>
              <a:rPr lang="en-IN" sz="2200" b="0" i="0" u="none" strike="noStrike" cap="none">
                <a:solidFill>
                  <a:srgbClr val="3F3F3F"/>
                </a:solidFill>
                <a:latin typeface="Open Sans"/>
                <a:ea typeface="Open Sans"/>
                <a:cs typeface="Open Sans"/>
                <a:sym typeface="Open Sans"/>
              </a:rPr>
              <a:t>provided to the user. </a:t>
            </a:r>
            <a:endParaRPr sz="1400" b="0" i="0" u="none" strike="noStrike" cap="none">
              <a:solidFill>
                <a:srgbClr val="3F3F3F"/>
              </a:solidFill>
              <a:latin typeface="Arial"/>
              <a:ea typeface="Arial"/>
              <a:cs typeface="Arial"/>
              <a:sym typeface="Arial"/>
            </a:endParaRPr>
          </a:p>
        </p:txBody>
      </p:sp>
      <p:sp>
        <p:nvSpPr>
          <p:cNvPr id="846" name="Google Shape;846;p39"/>
          <p:cNvSpPr/>
          <p:nvPr/>
        </p:nvSpPr>
        <p:spPr>
          <a:xfrm>
            <a:off x="1055151" y="2871822"/>
            <a:ext cx="8279349" cy="443942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IN" sz="2200" b="1" i="0" u="sng" strike="noStrike" cap="none">
                <a:solidFill>
                  <a:srgbClr val="3F3F3F"/>
                </a:solidFill>
                <a:latin typeface="Open Sans"/>
                <a:ea typeface="Open Sans"/>
                <a:cs typeface="Open Sans"/>
                <a:sym typeface="Open Sans"/>
              </a:rPr>
              <a:t>Abstraction in Java</a:t>
            </a:r>
            <a:r>
              <a:rPr lang="en-IN" sz="2200" b="0" i="0" u="none" strike="noStrike" cap="none">
                <a:solidFill>
                  <a:srgbClr val="3F3F3F"/>
                </a:solidFill>
                <a:latin typeface="Open Sans"/>
                <a:ea typeface="Open Sans"/>
                <a:cs typeface="Open Sans"/>
                <a:sym typeface="Open Sans"/>
              </a:rPr>
              <a:t>:</a:t>
            </a:r>
            <a:endParaRPr sz="2200" b="0" i="0" u="none" strike="noStrike" cap="none">
              <a:solidFill>
                <a:srgbClr val="3F3F3F"/>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endParaRPr sz="2200">
              <a:solidFill>
                <a:srgbClr val="3F3F3F"/>
              </a:solidFill>
              <a:latin typeface="Open Sans"/>
              <a:ea typeface="Open Sans"/>
              <a:cs typeface="Open Sans"/>
              <a:sym typeface="Open Sans"/>
            </a:endParaRPr>
          </a:p>
          <a:p>
            <a:pPr marL="342900" marR="0" lvl="0" indent="-342900" algn="l" rtl="0">
              <a:lnSpc>
                <a:spcPct val="115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Abstract class is a class that is declared with </a:t>
            </a:r>
            <a:r>
              <a:rPr lang="en-IN" sz="2200" b="0" i="1" u="none" strike="noStrike" cap="none">
                <a:solidFill>
                  <a:srgbClr val="3F3F3F"/>
                </a:solidFill>
                <a:latin typeface="Open Sans"/>
                <a:ea typeface="Open Sans"/>
                <a:cs typeface="Open Sans"/>
                <a:sym typeface="Open Sans"/>
              </a:rPr>
              <a:t>abstract</a:t>
            </a:r>
            <a:r>
              <a:rPr lang="en-IN" sz="2200" b="0" i="0" u="none" strike="noStrike" cap="none">
                <a:solidFill>
                  <a:srgbClr val="3F3F3F"/>
                </a:solidFill>
                <a:latin typeface="Open Sans"/>
                <a:ea typeface="Open Sans"/>
                <a:cs typeface="Open Sans"/>
                <a:sym typeface="Open Sans"/>
              </a:rPr>
              <a:t> keyword.</a:t>
            </a:r>
            <a:endParaRPr sz="1400" b="0" i="0" u="none" strike="noStrike" cap="none">
              <a:solidFill>
                <a:srgbClr val="3F3F3F"/>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Any class that contains more than one abstract method must be declared with </a:t>
            </a:r>
            <a:r>
              <a:rPr lang="en-IN" sz="2200" b="0" i="1" u="none" strike="noStrike" cap="none">
                <a:solidFill>
                  <a:srgbClr val="3F3F3F"/>
                </a:solidFill>
                <a:latin typeface="Open Sans"/>
                <a:ea typeface="Open Sans"/>
                <a:cs typeface="Open Sans"/>
                <a:sym typeface="Open Sans"/>
              </a:rPr>
              <a:t>abstract</a:t>
            </a:r>
            <a:r>
              <a:rPr lang="en-IN" sz="2200" b="0" i="0" u="none" strike="noStrike" cap="none">
                <a:solidFill>
                  <a:srgbClr val="3F3F3F"/>
                </a:solidFill>
                <a:latin typeface="Open Sans"/>
                <a:ea typeface="Open Sans"/>
                <a:cs typeface="Open Sans"/>
                <a:sym typeface="Open Sans"/>
              </a:rPr>
              <a:t> keyword.</a:t>
            </a:r>
            <a:endParaRPr sz="1400" b="0" i="0" u="none" strike="noStrike" cap="none">
              <a:solidFill>
                <a:srgbClr val="3F3F3F"/>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Abstract classes can’t be directly instantiated with the </a:t>
            </a:r>
            <a:r>
              <a:rPr lang="en-IN" sz="2200" b="0" i="1" u="none" strike="noStrike" cap="none">
                <a:solidFill>
                  <a:srgbClr val="3F3F3F"/>
                </a:solidFill>
                <a:latin typeface="Open Sans"/>
                <a:ea typeface="Open Sans"/>
                <a:cs typeface="Open Sans"/>
                <a:sym typeface="Open Sans"/>
              </a:rPr>
              <a:t>new</a:t>
            </a:r>
            <a:r>
              <a:rPr lang="en-IN" sz="2200" b="0" i="0" u="none" strike="noStrike" cap="none">
                <a:solidFill>
                  <a:srgbClr val="3F3F3F"/>
                </a:solidFill>
                <a:latin typeface="Open Sans"/>
                <a:ea typeface="Open Sans"/>
                <a:cs typeface="Open Sans"/>
                <a:sym typeface="Open Sans"/>
              </a:rPr>
              <a:t> operator.</a:t>
            </a:r>
            <a:endParaRPr sz="1400" b="0" i="0" u="none" strike="noStrike" cap="none">
              <a:solidFill>
                <a:srgbClr val="3F3F3F"/>
              </a:solidFill>
              <a:latin typeface="Arial"/>
              <a:ea typeface="Arial"/>
              <a:cs typeface="Arial"/>
              <a:sym typeface="Arial"/>
            </a:endParaRPr>
          </a:p>
          <a:p>
            <a:pPr marL="342900" marR="0" lvl="0" indent="-342900" algn="l" rtl="0">
              <a:lnSpc>
                <a:spcPct val="115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An abstract class can have parameterized constructors. The default constructor is present in an abstract class.  </a:t>
            </a:r>
            <a:endParaRPr sz="1400" b="0" i="0" u="none" strike="noStrike" cap="none">
              <a:solidFill>
                <a:srgbClr val="3F3F3F"/>
              </a:solidFill>
              <a:latin typeface="Arial"/>
              <a:ea typeface="Arial"/>
              <a:cs typeface="Arial"/>
              <a:sym typeface="Arial"/>
            </a:endParaRPr>
          </a:p>
        </p:txBody>
      </p:sp>
      <p:sp>
        <p:nvSpPr>
          <p:cNvPr id="847" name="Google Shape;847;p39"/>
          <p:cNvSpPr/>
          <p:nvPr/>
        </p:nvSpPr>
        <p:spPr>
          <a:xfrm>
            <a:off x="11558590" y="2843921"/>
            <a:ext cx="2381245" cy="2468705"/>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848" name="Google Shape;848;p39"/>
          <p:cNvSpPr/>
          <p:nvPr/>
        </p:nvSpPr>
        <p:spPr>
          <a:xfrm>
            <a:off x="9848850" y="6503253"/>
            <a:ext cx="2114550" cy="1612047"/>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849" name="Google Shape;849;p39"/>
          <p:cNvSpPr/>
          <p:nvPr/>
        </p:nvSpPr>
        <p:spPr>
          <a:xfrm>
            <a:off x="13535025" y="6453305"/>
            <a:ext cx="2114550" cy="1612047"/>
          </a:xfrm>
          <a:prstGeom prst="rect">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cxnSp>
        <p:nvCxnSpPr>
          <p:cNvPr id="850" name="Google Shape;850;p39"/>
          <p:cNvCxnSpPr>
            <a:endCxn id="847" idx="1"/>
          </p:cNvCxnSpPr>
          <p:nvPr/>
        </p:nvCxnSpPr>
        <p:spPr>
          <a:xfrm>
            <a:off x="10906090" y="4078274"/>
            <a:ext cx="652500" cy="0"/>
          </a:xfrm>
          <a:prstGeom prst="straightConnector1">
            <a:avLst/>
          </a:prstGeom>
          <a:noFill/>
          <a:ln w="9525" cap="flat" cmpd="sng">
            <a:solidFill>
              <a:srgbClr val="5597D3"/>
            </a:solidFill>
            <a:prstDash val="solid"/>
            <a:round/>
            <a:headEnd type="none" w="sm" len="sm"/>
            <a:tailEnd type="triangle" w="med" len="med"/>
          </a:ln>
        </p:spPr>
      </p:cxnSp>
      <p:cxnSp>
        <p:nvCxnSpPr>
          <p:cNvPr id="851" name="Google Shape;851;p39"/>
          <p:cNvCxnSpPr>
            <a:endCxn id="847" idx="3"/>
          </p:cNvCxnSpPr>
          <p:nvPr/>
        </p:nvCxnSpPr>
        <p:spPr>
          <a:xfrm rot="10800000">
            <a:off x="13939835" y="4078274"/>
            <a:ext cx="652500" cy="0"/>
          </a:xfrm>
          <a:prstGeom prst="straightConnector1">
            <a:avLst/>
          </a:prstGeom>
          <a:noFill/>
          <a:ln w="9525" cap="flat" cmpd="sng">
            <a:solidFill>
              <a:srgbClr val="5597D3"/>
            </a:solidFill>
            <a:prstDash val="solid"/>
            <a:round/>
            <a:headEnd type="none" w="sm" len="sm"/>
            <a:tailEnd type="triangle" w="med" len="med"/>
          </a:ln>
        </p:spPr>
      </p:cxnSp>
      <p:sp>
        <p:nvSpPr>
          <p:cNvPr id="852" name="Google Shape;852;p39"/>
          <p:cNvSpPr txBox="1"/>
          <p:nvPr/>
        </p:nvSpPr>
        <p:spPr>
          <a:xfrm>
            <a:off x="12084464" y="3453028"/>
            <a:ext cx="1936733"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Car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(Abstract Class)</a:t>
            </a:r>
            <a:endParaRPr sz="1400" b="0" i="0" u="none" strike="noStrike" cap="none">
              <a:solidFill>
                <a:srgbClr val="000000"/>
              </a:solidFill>
              <a:latin typeface="Arial"/>
              <a:ea typeface="Arial"/>
              <a:cs typeface="Arial"/>
              <a:sym typeface="Arial"/>
            </a:endParaRPr>
          </a:p>
        </p:txBody>
      </p:sp>
      <p:sp>
        <p:nvSpPr>
          <p:cNvPr id="853" name="Google Shape;853;p39"/>
          <p:cNvSpPr txBox="1"/>
          <p:nvPr/>
        </p:nvSpPr>
        <p:spPr>
          <a:xfrm>
            <a:off x="10026666" y="6709112"/>
            <a:ext cx="1936733"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Range Rover (Concrete Class)</a:t>
            </a:r>
            <a:endParaRPr sz="1400" b="0" i="0" u="none" strike="noStrike" cap="none">
              <a:solidFill>
                <a:srgbClr val="000000"/>
              </a:solidFill>
              <a:latin typeface="Arial"/>
              <a:ea typeface="Arial"/>
              <a:cs typeface="Arial"/>
              <a:sym typeface="Arial"/>
            </a:endParaRPr>
          </a:p>
        </p:txBody>
      </p:sp>
      <p:sp>
        <p:nvSpPr>
          <p:cNvPr id="854" name="Google Shape;854;p39"/>
          <p:cNvSpPr txBox="1"/>
          <p:nvPr/>
        </p:nvSpPr>
        <p:spPr>
          <a:xfrm>
            <a:off x="13712842" y="6659163"/>
            <a:ext cx="1936733"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Jaguar (Concrete Class)</a:t>
            </a:r>
            <a:endParaRPr sz="1400" b="0" i="0" u="none" strike="noStrike" cap="none">
              <a:solidFill>
                <a:srgbClr val="000000"/>
              </a:solidFill>
              <a:latin typeface="Arial"/>
              <a:ea typeface="Arial"/>
              <a:cs typeface="Arial"/>
              <a:sym typeface="Arial"/>
            </a:endParaRPr>
          </a:p>
        </p:txBody>
      </p:sp>
      <p:cxnSp>
        <p:nvCxnSpPr>
          <p:cNvPr id="855" name="Google Shape;855;p39"/>
          <p:cNvCxnSpPr>
            <a:stCxn id="848" idx="0"/>
          </p:cNvCxnSpPr>
          <p:nvPr/>
        </p:nvCxnSpPr>
        <p:spPr>
          <a:xfrm rot="10800000">
            <a:off x="10906125" y="4078353"/>
            <a:ext cx="0" cy="2424900"/>
          </a:xfrm>
          <a:prstGeom prst="straightConnector1">
            <a:avLst/>
          </a:prstGeom>
          <a:noFill/>
          <a:ln w="9525" cap="flat" cmpd="sng">
            <a:solidFill>
              <a:srgbClr val="5597D3"/>
            </a:solidFill>
            <a:prstDash val="solid"/>
            <a:round/>
            <a:headEnd type="none" w="sm" len="sm"/>
            <a:tailEnd type="none" w="sm" len="sm"/>
          </a:ln>
        </p:spPr>
      </p:cxnSp>
      <p:cxnSp>
        <p:nvCxnSpPr>
          <p:cNvPr id="856" name="Google Shape;856;p39"/>
          <p:cNvCxnSpPr>
            <a:stCxn id="849" idx="0"/>
          </p:cNvCxnSpPr>
          <p:nvPr/>
        </p:nvCxnSpPr>
        <p:spPr>
          <a:xfrm rot="10800000">
            <a:off x="14592300" y="4078205"/>
            <a:ext cx="0" cy="2375100"/>
          </a:xfrm>
          <a:prstGeom prst="straightConnector1">
            <a:avLst/>
          </a:prstGeom>
          <a:noFill/>
          <a:ln w="9525" cap="flat" cmpd="sng">
            <a:solidFill>
              <a:srgbClr val="5597D3"/>
            </a:solidFill>
            <a:prstDash val="solid"/>
            <a:round/>
            <a:headEnd type="none" w="sm" len="sm"/>
            <a:tailEnd type="none" w="sm" len="sm"/>
          </a:ln>
        </p:spPr>
      </p:cxnSp>
      <p:pic>
        <p:nvPicPr>
          <p:cNvPr id="857" name="Google Shape;857;p39"/>
          <p:cNvPicPr preferRelativeResize="0"/>
          <p:nvPr/>
        </p:nvPicPr>
        <p:blipFill rotWithShape="1">
          <a:blip r:embed="rId3">
            <a:alphaModFix/>
          </a:blip>
          <a:srcRect/>
          <a:stretch/>
        </p:blipFill>
        <p:spPr>
          <a:xfrm>
            <a:off x="6257223" y="603159"/>
            <a:ext cx="3708250" cy="36576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4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Polymorphism</a:t>
            </a:r>
            <a:endParaRPr/>
          </a:p>
        </p:txBody>
      </p:sp>
      <p:sp>
        <p:nvSpPr>
          <p:cNvPr id="864" name="Google Shape;864;p40"/>
          <p:cNvSpPr/>
          <p:nvPr/>
        </p:nvSpPr>
        <p:spPr>
          <a:xfrm>
            <a:off x="1055151" y="1519103"/>
            <a:ext cx="14153885" cy="769441"/>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Polymorphism is the ability of an object to perform a single action in different ways. The common use of polymorphism in OOP occurs when a parent class  is used to refer to a child class object. </a:t>
            </a:r>
            <a:endParaRPr sz="1400" b="0" i="0" u="none" strike="noStrike" cap="none">
              <a:solidFill>
                <a:srgbClr val="3F3F3F"/>
              </a:solidFill>
              <a:latin typeface="Arial"/>
              <a:ea typeface="Arial"/>
              <a:cs typeface="Arial"/>
              <a:sym typeface="Arial"/>
            </a:endParaRPr>
          </a:p>
        </p:txBody>
      </p:sp>
      <p:sp>
        <p:nvSpPr>
          <p:cNvPr id="865" name="Google Shape;865;p40"/>
          <p:cNvSpPr/>
          <p:nvPr/>
        </p:nvSpPr>
        <p:spPr>
          <a:xfrm>
            <a:off x="6128451" y="2740825"/>
            <a:ext cx="3989648" cy="1257300"/>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866" name="Google Shape;866;p40"/>
          <p:cNvSpPr/>
          <p:nvPr/>
        </p:nvSpPr>
        <p:spPr>
          <a:xfrm>
            <a:off x="10475032" y="4611974"/>
            <a:ext cx="3989648" cy="1257300"/>
          </a:xfrm>
          <a:prstGeom prst="rect">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867" name="Google Shape;867;p40"/>
          <p:cNvSpPr/>
          <p:nvPr/>
        </p:nvSpPr>
        <p:spPr>
          <a:xfrm>
            <a:off x="1773684" y="4611974"/>
            <a:ext cx="3989648" cy="1257300"/>
          </a:xfrm>
          <a:prstGeom prst="rect">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cxnSp>
        <p:nvCxnSpPr>
          <p:cNvPr id="868" name="Google Shape;868;p40"/>
          <p:cNvCxnSpPr>
            <a:stCxn id="865" idx="2"/>
            <a:endCxn id="867" idx="0"/>
          </p:cNvCxnSpPr>
          <p:nvPr/>
        </p:nvCxnSpPr>
        <p:spPr>
          <a:xfrm flipH="1">
            <a:off x="3768475" y="3998125"/>
            <a:ext cx="4354800" cy="613800"/>
          </a:xfrm>
          <a:prstGeom prst="straightConnector1">
            <a:avLst/>
          </a:prstGeom>
          <a:noFill/>
          <a:ln w="9525" cap="flat" cmpd="sng">
            <a:solidFill>
              <a:srgbClr val="5597D3"/>
            </a:solidFill>
            <a:prstDash val="solid"/>
            <a:round/>
            <a:headEnd type="none" w="sm" len="sm"/>
            <a:tailEnd type="triangle" w="med" len="med"/>
          </a:ln>
        </p:spPr>
      </p:cxnSp>
      <p:cxnSp>
        <p:nvCxnSpPr>
          <p:cNvPr id="869" name="Google Shape;869;p40"/>
          <p:cNvCxnSpPr>
            <a:stCxn id="865" idx="2"/>
            <a:endCxn id="866" idx="0"/>
          </p:cNvCxnSpPr>
          <p:nvPr/>
        </p:nvCxnSpPr>
        <p:spPr>
          <a:xfrm>
            <a:off x="8123275" y="3998125"/>
            <a:ext cx="4346700" cy="613800"/>
          </a:xfrm>
          <a:prstGeom prst="straightConnector1">
            <a:avLst/>
          </a:prstGeom>
          <a:noFill/>
          <a:ln w="9525" cap="flat" cmpd="sng">
            <a:solidFill>
              <a:srgbClr val="5597D3"/>
            </a:solidFill>
            <a:prstDash val="solid"/>
            <a:round/>
            <a:headEnd type="none" w="sm" len="sm"/>
            <a:tailEnd type="triangle" w="med" len="med"/>
          </a:ln>
        </p:spPr>
      </p:cxnSp>
      <p:sp>
        <p:nvSpPr>
          <p:cNvPr id="870" name="Google Shape;870;p40"/>
          <p:cNvSpPr/>
          <p:nvPr/>
        </p:nvSpPr>
        <p:spPr>
          <a:xfrm>
            <a:off x="6983975" y="3138642"/>
            <a:ext cx="227859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Polymorphism</a:t>
            </a:r>
            <a:endParaRPr sz="1400" b="0" i="0" u="none" strike="noStrike" cap="none">
              <a:solidFill>
                <a:srgbClr val="000000"/>
              </a:solidFill>
              <a:latin typeface="Arial"/>
              <a:ea typeface="Arial"/>
              <a:cs typeface="Arial"/>
              <a:sym typeface="Arial"/>
            </a:endParaRPr>
          </a:p>
        </p:txBody>
      </p:sp>
      <p:sp>
        <p:nvSpPr>
          <p:cNvPr id="871" name="Google Shape;871;p40"/>
          <p:cNvSpPr/>
          <p:nvPr/>
        </p:nvSpPr>
        <p:spPr>
          <a:xfrm>
            <a:off x="2629208" y="4810324"/>
            <a:ext cx="2278599"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Runtime Polymorphism</a:t>
            </a:r>
            <a:endParaRPr sz="1400" b="0" i="0" u="none" strike="noStrike" cap="none">
              <a:solidFill>
                <a:srgbClr val="000000"/>
              </a:solidFill>
              <a:latin typeface="Arial"/>
              <a:ea typeface="Arial"/>
              <a:cs typeface="Arial"/>
              <a:sym typeface="Arial"/>
            </a:endParaRPr>
          </a:p>
        </p:txBody>
      </p:sp>
      <p:sp>
        <p:nvSpPr>
          <p:cNvPr id="872" name="Google Shape;872;p40"/>
          <p:cNvSpPr/>
          <p:nvPr/>
        </p:nvSpPr>
        <p:spPr>
          <a:xfrm>
            <a:off x="11330557" y="4810324"/>
            <a:ext cx="2278599"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Compile-time Polymorphism</a:t>
            </a:r>
            <a:endParaRPr sz="1400" b="0" i="0" u="none" strike="noStrike" cap="none">
              <a:solidFill>
                <a:srgbClr val="000000"/>
              </a:solidFill>
              <a:latin typeface="Arial"/>
              <a:ea typeface="Arial"/>
              <a:cs typeface="Arial"/>
              <a:sym typeface="Arial"/>
            </a:endParaRPr>
          </a:p>
        </p:txBody>
      </p:sp>
      <p:sp>
        <p:nvSpPr>
          <p:cNvPr id="873" name="Google Shape;873;p40"/>
          <p:cNvSpPr/>
          <p:nvPr/>
        </p:nvSpPr>
        <p:spPr>
          <a:xfrm>
            <a:off x="10475032" y="6067624"/>
            <a:ext cx="4547058" cy="178510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200"/>
              <a:buFont typeface="Arial"/>
              <a:buChar char="•"/>
            </a:pPr>
            <a:r>
              <a:rPr lang="en-IN" sz="2200" b="0" i="0" u="none" strike="noStrike" cap="none">
                <a:solidFill>
                  <a:schemeClr val="dk1"/>
                </a:solidFill>
                <a:latin typeface="Open Sans"/>
                <a:ea typeface="Open Sans"/>
                <a:cs typeface="Open Sans"/>
                <a:sym typeface="Open Sans"/>
              </a:rPr>
              <a:t>It is achieved by </a:t>
            </a:r>
            <a:r>
              <a:rPr lang="en-IN" sz="2200" b="1" i="0" u="none" strike="noStrike" cap="none">
                <a:solidFill>
                  <a:schemeClr val="dk1"/>
                </a:solidFill>
                <a:latin typeface="Open Sans"/>
                <a:ea typeface="Open Sans"/>
                <a:cs typeface="Open Sans"/>
                <a:sym typeface="Open Sans"/>
              </a:rPr>
              <a:t>function</a:t>
            </a:r>
            <a:r>
              <a:rPr lang="en-IN" sz="2200" b="0" i="0" u="none" strike="noStrike" cap="none">
                <a:solidFill>
                  <a:schemeClr val="dk1"/>
                </a:solidFill>
                <a:latin typeface="Open Sans"/>
                <a:ea typeface="Open Sans"/>
                <a:cs typeface="Open Sans"/>
                <a:sym typeface="Open Sans"/>
              </a:rPr>
              <a:t> overloading and </a:t>
            </a:r>
            <a:r>
              <a:rPr lang="en-IN" sz="2200" b="1" i="0" u="none" strike="noStrike" cap="none">
                <a:solidFill>
                  <a:schemeClr val="dk1"/>
                </a:solidFill>
                <a:latin typeface="Open Sans"/>
                <a:ea typeface="Open Sans"/>
                <a:cs typeface="Open Sans"/>
                <a:sym typeface="Open Sans"/>
              </a:rPr>
              <a:t>operator</a:t>
            </a:r>
            <a:r>
              <a:rPr lang="en-IN" sz="2200" b="0" i="0" u="none" strike="noStrike" cap="none">
                <a:solidFill>
                  <a:schemeClr val="dk1"/>
                </a:solidFill>
                <a:latin typeface="Open Sans"/>
                <a:ea typeface="Open Sans"/>
                <a:cs typeface="Open Sans"/>
                <a:sym typeface="Open Sans"/>
              </a:rPr>
              <a:t> overloading.</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200"/>
              <a:buFont typeface="Arial"/>
              <a:buChar char="•"/>
            </a:pPr>
            <a:r>
              <a:rPr lang="en-IN" sz="2200" b="0" i="0" u="none" strike="noStrike" cap="none">
                <a:solidFill>
                  <a:schemeClr val="dk1"/>
                </a:solidFill>
                <a:latin typeface="Open Sans"/>
                <a:ea typeface="Open Sans"/>
                <a:cs typeface="Open Sans"/>
                <a:sym typeface="Open Sans"/>
              </a:rPr>
              <a:t>Less flexible as all the programs execute at compile time. </a:t>
            </a:r>
            <a:endParaRPr sz="1400" b="0" i="0" u="none" strike="noStrike" cap="none">
              <a:solidFill>
                <a:srgbClr val="000000"/>
              </a:solidFill>
              <a:latin typeface="Arial"/>
              <a:ea typeface="Arial"/>
              <a:cs typeface="Arial"/>
              <a:sym typeface="Arial"/>
            </a:endParaRPr>
          </a:p>
        </p:txBody>
      </p:sp>
      <p:sp>
        <p:nvSpPr>
          <p:cNvPr id="874" name="Google Shape;874;p40"/>
          <p:cNvSpPr/>
          <p:nvPr/>
        </p:nvSpPr>
        <p:spPr>
          <a:xfrm>
            <a:off x="1773684" y="6067624"/>
            <a:ext cx="4547058" cy="144655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2200"/>
              <a:buFont typeface="Arial"/>
              <a:buChar char="•"/>
            </a:pPr>
            <a:r>
              <a:rPr lang="en-IN" sz="2200" b="0" i="0" u="none" strike="noStrike" cap="none">
                <a:solidFill>
                  <a:schemeClr val="dk1"/>
                </a:solidFill>
                <a:latin typeface="Open Sans"/>
                <a:ea typeface="Open Sans"/>
                <a:cs typeface="Open Sans"/>
                <a:sym typeface="Open Sans"/>
              </a:rPr>
              <a:t>It is achieved by </a:t>
            </a:r>
            <a:r>
              <a:rPr lang="en-IN" sz="2200" b="1" i="0" u="none" strike="noStrike" cap="none">
                <a:solidFill>
                  <a:schemeClr val="dk1"/>
                </a:solidFill>
                <a:latin typeface="Open Sans"/>
                <a:ea typeface="Open Sans"/>
                <a:cs typeface="Open Sans"/>
                <a:sym typeface="Open Sans"/>
              </a:rPr>
              <a:t>virtual functions </a:t>
            </a:r>
            <a:r>
              <a:rPr lang="en-IN" sz="2200" b="0" i="0" u="none" strike="noStrike" cap="none">
                <a:solidFill>
                  <a:schemeClr val="dk1"/>
                </a:solidFill>
                <a:latin typeface="Open Sans"/>
                <a:ea typeface="Open Sans"/>
                <a:cs typeface="Open Sans"/>
                <a:sym typeface="Open Sans"/>
              </a:rPr>
              <a:t>and</a:t>
            </a:r>
            <a:r>
              <a:rPr lang="en-IN" sz="2200" b="1" i="0" u="none" strike="noStrike" cap="none">
                <a:solidFill>
                  <a:schemeClr val="dk1"/>
                </a:solidFill>
                <a:latin typeface="Open Sans"/>
                <a:ea typeface="Open Sans"/>
                <a:cs typeface="Open Sans"/>
                <a:sym typeface="Open Sans"/>
              </a:rPr>
              <a:t> pointers</a:t>
            </a:r>
            <a:r>
              <a:rPr lang="en-IN" sz="2200" b="0" i="0" u="none" strike="noStrike" cap="none">
                <a:solidFill>
                  <a:schemeClr val="dk1"/>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200"/>
              <a:buFont typeface="Arial"/>
              <a:buChar char="•"/>
            </a:pPr>
            <a:r>
              <a:rPr lang="en-IN" sz="2200" b="0" i="0" u="none" strike="noStrike" cap="none">
                <a:solidFill>
                  <a:schemeClr val="dk1"/>
                </a:solidFill>
                <a:latin typeface="Open Sans"/>
                <a:ea typeface="Open Sans"/>
                <a:cs typeface="Open Sans"/>
                <a:sym typeface="Open Sans"/>
              </a:rPr>
              <a:t>It is more flexible as all programs execute at run time.</a:t>
            </a:r>
            <a:endParaRPr sz="1400" b="0" i="0" u="none" strike="noStrike" cap="none">
              <a:solidFill>
                <a:srgbClr val="000000"/>
              </a:solidFill>
              <a:latin typeface="Arial"/>
              <a:ea typeface="Arial"/>
              <a:cs typeface="Arial"/>
              <a:sym typeface="Arial"/>
            </a:endParaRPr>
          </a:p>
        </p:txBody>
      </p:sp>
      <p:pic>
        <p:nvPicPr>
          <p:cNvPr id="875" name="Google Shape;875;p40"/>
          <p:cNvPicPr preferRelativeResize="0"/>
          <p:nvPr/>
        </p:nvPicPr>
        <p:blipFill rotWithShape="1">
          <a:blip r:embed="rId3">
            <a:alphaModFix/>
          </a:blip>
          <a:srcRect/>
          <a:stretch/>
        </p:blipFill>
        <p:spPr>
          <a:xfrm>
            <a:off x="6071811" y="603159"/>
            <a:ext cx="4079075" cy="36576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4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Inheritance</a:t>
            </a:r>
            <a:endParaRPr/>
          </a:p>
        </p:txBody>
      </p:sp>
      <p:sp>
        <p:nvSpPr>
          <p:cNvPr id="882" name="Google Shape;882;p41"/>
          <p:cNvSpPr txBox="1"/>
          <p:nvPr/>
        </p:nvSpPr>
        <p:spPr>
          <a:xfrm>
            <a:off x="1993392" y="1715677"/>
            <a:ext cx="12739346" cy="113152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400"/>
              <a:buFont typeface="Arial"/>
              <a:buNone/>
            </a:pPr>
            <a:r>
              <a:rPr lang="en-IN" sz="2200" b="0" i="0" u="none" strike="noStrike" cap="none">
                <a:solidFill>
                  <a:srgbClr val="3F3F3F"/>
                </a:solidFill>
                <a:latin typeface="Open Sans"/>
                <a:ea typeface="Open Sans"/>
                <a:cs typeface="Open Sans"/>
                <a:sym typeface="Open Sans"/>
              </a:rPr>
              <a:t>Inheritance is a mechanism in which one class acquires all the properties and behaviors of the parent class.</a:t>
            </a:r>
            <a:endParaRPr sz="2200" b="0" i="0" u="none" strike="noStrike" cap="none">
              <a:solidFill>
                <a:srgbClr val="3F3F3F"/>
              </a:solidFill>
              <a:latin typeface="Open Sans"/>
              <a:ea typeface="Open Sans"/>
              <a:cs typeface="Open Sans"/>
              <a:sym typeface="Open Sans"/>
            </a:endParaRPr>
          </a:p>
        </p:txBody>
      </p:sp>
      <p:sp>
        <p:nvSpPr>
          <p:cNvPr id="883" name="Google Shape;883;p41"/>
          <p:cNvSpPr txBox="1"/>
          <p:nvPr/>
        </p:nvSpPr>
        <p:spPr>
          <a:xfrm>
            <a:off x="1993392" y="2689932"/>
            <a:ext cx="13904135" cy="60016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400"/>
              <a:buFont typeface="Arial"/>
              <a:buNone/>
            </a:pPr>
            <a:r>
              <a:rPr lang="en-IN" sz="2200" b="0" i="0" u="none" strike="noStrike" cap="none">
                <a:solidFill>
                  <a:srgbClr val="3F3F3F"/>
                </a:solidFill>
                <a:latin typeface="Open Sans"/>
                <a:ea typeface="Open Sans"/>
                <a:cs typeface="Open Sans"/>
                <a:sym typeface="Open Sans"/>
              </a:rPr>
              <a:t>It can be used for method overriding and code reusability.</a:t>
            </a:r>
            <a:endParaRPr sz="2200" b="0" i="0" u="none" strike="noStrike" cap="none">
              <a:solidFill>
                <a:srgbClr val="3F3F3F"/>
              </a:solidFill>
              <a:latin typeface="Open Sans"/>
              <a:ea typeface="Open Sans"/>
              <a:cs typeface="Open Sans"/>
              <a:sym typeface="Open Sans"/>
            </a:endParaRPr>
          </a:p>
        </p:txBody>
      </p:sp>
      <p:grpSp>
        <p:nvGrpSpPr>
          <p:cNvPr id="884" name="Google Shape;884;p41"/>
          <p:cNvGrpSpPr/>
          <p:nvPr/>
        </p:nvGrpSpPr>
        <p:grpSpPr>
          <a:xfrm>
            <a:off x="2855678" y="7082214"/>
            <a:ext cx="9748532" cy="1166648"/>
            <a:chOff x="413710" y="6886739"/>
            <a:chExt cx="9606195" cy="1166648"/>
          </a:xfrm>
        </p:grpSpPr>
        <p:sp>
          <p:nvSpPr>
            <p:cNvPr id="885" name="Google Shape;885;p41"/>
            <p:cNvSpPr/>
            <p:nvPr/>
          </p:nvSpPr>
          <p:spPr>
            <a:xfrm>
              <a:off x="1198197" y="6962939"/>
              <a:ext cx="8821708" cy="1090448"/>
            </a:xfrm>
            <a:prstGeom prst="roundRect">
              <a:avLst>
                <a:gd name="adj" fmla="val 16667"/>
              </a:avLst>
            </a:prstGeom>
            <a:noFill/>
            <a:ln w="254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p:txBody>
        </p:sp>
        <p:pic>
          <p:nvPicPr>
            <p:cNvPr id="886" name="Google Shape;886;p41" descr="Image result for note icon"/>
            <p:cNvPicPr preferRelativeResize="0"/>
            <p:nvPr/>
          </p:nvPicPr>
          <p:blipFill rotWithShape="1">
            <a:blip r:embed="rId3">
              <a:alphaModFix/>
            </a:blip>
            <a:srcRect/>
            <a:stretch/>
          </p:blipFill>
          <p:spPr>
            <a:xfrm>
              <a:off x="413710" y="6956266"/>
              <a:ext cx="1037203" cy="1037204"/>
            </a:xfrm>
            <a:prstGeom prst="rect">
              <a:avLst/>
            </a:prstGeom>
            <a:noFill/>
            <a:ln>
              <a:noFill/>
            </a:ln>
          </p:spPr>
        </p:pic>
        <p:sp>
          <p:nvSpPr>
            <p:cNvPr id="887" name="Google Shape;887;p41"/>
            <p:cNvSpPr/>
            <p:nvPr/>
          </p:nvSpPr>
          <p:spPr>
            <a:xfrm>
              <a:off x="1450914" y="6886739"/>
              <a:ext cx="8418900" cy="10449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You can create new classes that are built upon existing classes using the inheritance feature in Java</a:t>
              </a:r>
              <a:r>
                <a:rPr lang="en-IN" sz="2200" b="0" i="0" u="none" strike="noStrike" cap="none">
                  <a:solidFill>
                    <a:srgbClr val="3F3F3F"/>
                  </a:solidFill>
                  <a:latin typeface="Open Sans"/>
                  <a:ea typeface="Open Sans"/>
                  <a:cs typeface="Open Sans"/>
                  <a:sym typeface="Open Sans"/>
                </a:rPr>
                <a:t>.</a:t>
              </a:r>
              <a:endParaRPr sz="2200" b="0" i="0" u="none" strike="noStrike" cap="none">
                <a:solidFill>
                  <a:srgbClr val="000000"/>
                </a:solidFill>
                <a:latin typeface="Arial"/>
                <a:ea typeface="Arial"/>
                <a:cs typeface="Arial"/>
                <a:sym typeface="Arial"/>
              </a:endParaRPr>
            </a:p>
          </p:txBody>
        </p:sp>
      </p:grpSp>
      <p:sp>
        <p:nvSpPr>
          <p:cNvPr id="888" name="Google Shape;888;p41"/>
          <p:cNvSpPr/>
          <p:nvPr/>
        </p:nvSpPr>
        <p:spPr>
          <a:xfrm>
            <a:off x="1993391" y="4285484"/>
            <a:ext cx="10022253" cy="1673535"/>
          </a:xfrm>
          <a:prstGeom prst="rect">
            <a:avLst/>
          </a:prstGeom>
          <a:solidFill>
            <a:srgbClr val="F2F2F2"/>
          </a:solidFill>
          <a:ln w="9525" cap="flat" cmpd="sng">
            <a:solidFill>
              <a:srgbClr val="7F7F7F"/>
            </a:solidFill>
            <a:prstDash val="solid"/>
            <a:round/>
            <a:headEnd type="none" w="sm" len="sm"/>
            <a:tailEnd type="none" w="sm" len="sm"/>
          </a:ln>
        </p:spPr>
        <p:txBody>
          <a:bodyPr spcFirstLastPara="1" wrap="square" lIns="91425" tIns="45700" rIns="91425" bIns="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class Subclass-name extends Superclass-name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 //methods and fields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IN" sz="1800" b="0" i="0" u="none" strike="noStrike" cap="none">
                <a:solidFill>
                  <a:srgbClr val="3F3F3F"/>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sp>
        <p:nvSpPr>
          <p:cNvPr id="889" name="Google Shape;889;p41"/>
          <p:cNvSpPr txBox="1"/>
          <p:nvPr/>
        </p:nvSpPr>
        <p:spPr>
          <a:xfrm>
            <a:off x="1993391" y="3593963"/>
            <a:ext cx="12739346" cy="60016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400"/>
              <a:buFont typeface="Arial"/>
              <a:buNone/>
            </a:pPr>
            <a:r>
              <a:rPr lang="en-IN" sz="2200" b="0" i="0" u="none" strike="noStrike" cap="none">
                <a:solidFill>
                  <a:srgbClr val="3F3F3F"/>
                </a:solidFill>
                <a:latin typeface="Open Sans"/>
                <a:ea typeface="Open Sans"/>
                <a:cs typeface="Open Sans"/>
                <a:sym typeface="Open Sans"/>
              </a:rPr>
              <a:t>Syntax of Java Inheritance:</a:t>
            </a:r>
            <a:endParaRPr sz="2200" b="0" i="0" u="none" strike="noStrike" cap="none">
              <a:solidFill>
                <a:srgbClr val="000000"/>
              </a:solidFill>
              <a:latin typeface="Arial"/>
              <a:ea typeface="Arial"/>
              <a:cs typeface="Arial"/>
              <a:sym typeface="Arial"/>
            </a:endParaRPr>
          </a:p>
        </p:txBody>
      </p:sp>
      <p:cxnSp>
        <p:nvCxnSpPr>
          <p:cNvPr id="890" name="Google Shape;890;p41"/>
          <p:cNvCxnSpPr/>
          <p:nvPr/>
        </p:nvCxnSpPr>
        <p:spPr>
          <a:xfrm>
            <a:off x="5276850" y="4967652"/>
            <a:ext cx="1" cy="884515"/>
          </a:xfrm>
          <a:prstGeom prst="straightConnector1">
            <a:avLst/>
          </a:prstGeom>
          <a:noFill/>
          <a:ln w="9525" cap="flat" cmpd="sng">
            <a:solidFill>
              <a:srgbClr val="5597D3"/>
            </a:solidFill>
            <a:prstDash val="solid"/>
            <a:round/>
            <a:headEnd type="none" w="sm" len="sm"/>
            <a:tailEnd type="none" w="sm" len="sm"/>
          </a:ln>
        </p:spPr>
      </p:cxnSp>
      <p:sp>
        <p:nvSpPr>
          <p:cNvPr id="891" name="Google Shape;891;p41"/>
          <p:cNvSpPr/>
          <p:nvPr/>
        </p:nvSpPr>
        <p:spPr>
          <a:xfrm rot="-5400000">
            <a:off x="5134284" y="4385469"/>
            <a:ext cx="285134" cy="879231"/>
          </a:xfrm>
          <a:prstGeom prst="leftBrace">
            <a:avLst>
              <a:gd name="adj1" fmla="val 8333"/>
              <a:gd name="adj2" fmla="val 50000"/>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1800"/>
              <a:buFont typeface="Arial"/>
              <a:buNone/>
            </a:pPr>
            <a:endParaRPr sz="1800" b="0" i="0" u="none" strike="noStrike" cap="none">
              <a:solidFill>
                <a:srgbClr val="3F3F3F"/>
              </a:solidFill>
              <a:latin typeface="Open Sans"/>
              <a:ea typeface="Open Sans"/>
              <a:cs typeface="Open Sans"/>
              <a:sym typeface="Open Sans"/>
            </a:endParaRPr>
          </a:p>
        </p:txBody>
      </p:sp>
      <p:sp>
        <p:nvSpPr>
          <p:cNvPr id="892" name="Google Shape;892;p41"/>
          <p:cNvSpPr/>
          <p:nvPr/>
        </p:nvSpPr>
        <p:spPr>
          <a:xfrm>
            <a:off x="1993391" y="6050376"/>
            <a:ext cx="12100489" cy="58727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400"/>
              <a:buFont typeface="Arial"/>
              <a:buNone/>
            </a:pPr>
            <a:r>
              <a:rPr lang="en-IN" sz="2200" b="0" i="0" u="none" strike="noStrike" cap="none">
                <a:solidFill>
                  <a:srgbClr val="3F3F3F"/>
                </a:solidFill>
                <a:latin typeface="Open Sans"/>
                <a:ea typeface="Open Sans"/>
                <a:cs typeface="Open Sans"/>
                <a:sym typeface="Open Sans"/>
              </a:rPr>
              <a:t>Indicates that you are creating a new class that is derive</a:t>
            </a:r>
            <a:r>
              <a:rPr lang="en-IN" sz="2200">
                <a:solidFill>
                  <a:srgbClr val="3F3F3F"/>
                </a:solidFill>
                <a:latin typeface="Open Sans"/>
                <a:ea typeface="Open Sans"/>
                <a:cs typeface="Open Sans"/>
                <a:sym typeface="Open Sans"/>
              </a:rPr>
              <a:t>d</a:t>
            </a:r>
            <a:r>
              <a:rPr lang="en-IN" sz="2200" b="0" i="0" u="none" strike="noStrike" cap="none">
                <a:solidFill>
                  <a:srgbClr val="3F3F3F"/>
                </a:solidFill>
                <a:latin typeface="Open Sans"/>
                <a:ea typeface="Open Sans"/>
                <a:cs typeface="Open Sans"/>
                <a:sym typeface="Open Sans"/>
              </a:rPr>
              <a:t> from an existing class </a:t>
            </a:r>
            <a:endParaRPr sz="2200" b="0" i="0" u="none" strike="noStrike" cap="none">
              <a:solidFill>
                <a:srgbClr val="000000"/>
              </a:solidFill>
              <a:latin typeface="Arial"/>
              <a:ea typeface="Arial"/>
              <a:cs typeface="Arial"/>
              <a:sym typeface="Arial"/>
            </a:endParaRPr>
          </a:p>
        </p:txBody>
      </p:sp>
      <p:pic>
        <p:nvPicPr>
          <p:cNvPr id="893" name="Google Shape;893;p41"/>
          <p:cNvPicPr preferRelativeResize="0"/>
          <p:nvPr/>
        </p:nvPicPr>
        <p:blipFill rotWithShape="1">
          <a:blip r:embed="rId4">
            <a:alphaModFix/>
          </a:blip>
          <a:srcRect/>
          <a:stretch/>
        </p:blipFill>
        <p:spPr>
          <a:xfrm>
            <a:off x="6486740" y="603159"/>
            <a:ext cx="3371136" cy="36576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4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Association, Aggregation, and Composition</a:t>
            </a:r>
            <a:endParaRPr/>
          </a:p>
        </p:txBody>
      </p:sp>
      <p:sp>
        <p:nvSpPr>
          <p:cNvPr id="900" name="Google Shape;900;p42"/>
          <p:cNvSpPr/>
          <p:nvPr/>
        </p:nvSpPr>
        <p:spPr>
          <a:xfrm>
            <a:off x="1055151" y="1519103"/>
            <a:ext cx="14153885"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rgbClr val="3F3F3F"/>
                </a:solidFill>
                <a:latin typeface="Open Sans"/>
                <a:ea typeface="Open Sans"/>
                <a:cs typeface="Open Sans"/>
                <a:sym typeface="Open Sans"/>
              </a:rPr>
              <a:t>Association is the relationship between multiple objects. </a:t>
            </a:r>
            <a:endParaRPr sz="1400" b="0" i="0" u="none" strike="noStrike" cap="none">
              <a:solidFill>
                <a:srgbClr val="3F3F3F"/>
              </a:solidFill>
              <a:latin typeface="Arial"/>
              <a:ea typeface="Arial"/>
              <a:cs typeface="Arial"/>
              <a:sym typeface="Arial"/>
            </a:endParaRPr>
          </a:p>
        </p:txBody>
      </p:sp>
      <p:sp>
        <p:nvSpPr>
          <p:cNvPr id="901" name="Google Shape;901;p42"/>
          <p:cNvSpPr/>
          <p:nvPr/>
        </p:nvSpPr>
        <p:spPr>
          <a:xfrm>
            <a:off x="2972544" y="2560456"/>
            <a:ext cx="3626953" cy="1257300"/>
          </a:xfrm>
          <a:prstGeom prst="rect">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902" name="Google Shape;902;p42"/>
          <p:cNvSpPr/>
          <p:nvPr/>
        </p:nvSpPr>
        <p:spPr>
          <a:xfrm>
            <a:off x="5292828" y="6247246"/>
            <a:ext cx="3626953" cy="1257300"/>
          </a:xfrm>
          <a:prstGeom prst="rect">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903" name="Google Shape;903;p42"/>
          <p:cNvSpPr/>
          <p:nvPr/>
        </p:nvSpPr>
        <p:spPr>
          <a:xfrm>
            <a:off x="616850" y="6247246"/>
            <a:ext cx="3626953" cy="1257300"/>
          </a:xfrm>
          <a:prstGeom prst="rect">
            <a:avLst/>
          </a:prstGeom>
          <a:solidFill>
            <a:schemeClr val="accent2"/>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cxnSp>
        <p:nvCxnSpPr>
          <p:cNvPr id="904" name="Google Shape;904;p42"/>
          <p:cNvCxnSpPr>
            <a:stCxn id="901" idx="2"/>
            <a:endCxn id="903" idx="0"/>
          </p:cNvCxnSpPr>
          <p:nvPr/>
        </p:nvCxnSpPr>
        <p:spPr>
          <a:xfrm flipH="1">
            <a:off x="2430421" y="3817756"/>
            <a:ext cx="2355600" cy="2429400"/>
          </a:xfrm>
          <a:prstGeom prst="straightConnector1">
            <a:avLst/>
          </a:prstGeom>
          <a:noFill/>
          <a:ln w="9525" cap="flat" cmpd="sng">
            <a:solidFill>
              <a:srgbClr val="5597D3"/>
            </a:solidFill>
            <a:prstDash val="solid"/>
            <a:round/>
            <a:headEnd type="none" w="sm" len="sm"/>
            <a:tailEnd type="triangle" w="med" len="med"/>
          </a:ln>
        </p:spPr>
      </p:cxnSp>
      <p:cxnSp>
        <p:nvCxnSpPr>
          <p:cNvPr id="905" name="Google Shape;905;p42"/>
          <p:cNvCxnSpPr>
            <a:stCxn id="901" idx="2"/>
            <a:endCxn id="902" idx="0"/>
          </p:cNvCxnSpPr>
          <p:nvPr/>
        </p:nvCxnSpPr>
        <p:spPr>
          <a:xfrm>
            <a:off x="4786021" y="3817756"/>
            <a:ext cx="2320200" cy="2429400"/>
          </a:xfrm>
          <a:prstGeom prst="straightConnector1">
            <a:avLst/>
          </a:prstGeom>
          <a:noFill/>
          <a:ln w="9525" cap="flat" cmpd="sng">
            <a:solidFill>
              <a:srgbClr val="5597D3"/>
            </a:solidFill>
            <a:prstDash val="solid"/>
            <a:round/>
            <a:headEnd type="none" w="sm" len="sm"/>
            <a:tailEnd type="triangle" w="med" len="med"/>
          </a:ln>
        </p:spPr>
      </p:cxnSp>
      <p:sp>
        <p:nvSpPr>
          <p:cNvPr id="906" name="Google Shape;906;p42"/>
          <p:cNvSpPr/>
          <p:nvPr/>
        </p:nvSpPr>
        <p:spPr>
          <a:xfrm>
            <a:off x="3596480" y="2887126"/>
            <a:ext cx="237907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Association</a:t>
            </a:r>
            <a:endParaRPr sz="1400" b="0" i="0" u="none" strike="noStrike" cap="none">
              <a:solidFill>
                <a:srgbClr val="000000"/>
              </a:solidFill>
              <a:latin typeface="Arial"/>
              <a:ea typeface="Arial"/>
              <a:cs typeface="Arial"/>
              <a:sym typeface="Arial"/>
            </a:endParaRPr>
          </a:p>
        </p:txBody>
      </p:sp>
      <p:sp>
        <p:nvSpPr>
          <p:cNvPr id="907" name="Google Shape;907;p42"/>
          <p:cNvSpPr/>
          <p:nvPr/>
        </p:nvSpPr>
        <p:spPr>
          <a:xfrm>
            <a:off x="1240786" y="6645063"/>
            <a:ext cx="237907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Composition</a:t>
            </a:r>
            <a:endParaRPr sz="1400" b="0" i="0" u="none" strike="noStrike" cap="none">
              <a:solidFill>
                <a:srgbClr val="000000"/>
              </a:solidFill>
              <a:latin typeface="Arial"/>
              <a:ea typeface="Arial"/>
              <a:cs typeface="Arial"/>
              <a:sym typeface="Arial"/>
            </a:endParaRPr>
          </a:p>
        </p:txBody>
      </p:sp>
      <p:sp>
        <p:nvSpPr>
          <p:cNvPr id="908" name="Google Shape;908;p42"/>
          <p:cNvSpPr/>
          <p:nvPr/>
        </p:nvSpPr>
        <p:spPr>
          <a:xfrm>
            <a:off x="6207016" y="6645063"/>
            <a:ext cx="237907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Aggregation</a:t>
            </a:r>
            <a:endParaRPr sz="1400" b="0" i="0" u="none" strike="noStrike" cap="none">
              <a:solidFill>
                <a:srgbClr val="000000"/>
              </a:solidFill>
              <a:latin typeface="Arial"/>
              <a:ea typeface="Arial"/>
              <a:cs typeface="Arial"/>
              <a:sym typeface="Arial"/>
            </a:endParaRPr>
          </a:p>
        </p:txBody>
      </p:sp>
      <p:sp>
        <p:nvSpPr>
          <p:cNvPr id="909" name="Google Shape;909;p42"/>
          <p:cNvSpPr/>
          <p:nvPr/>
        </p:nvSpPr>
        <p:spPr>
          <a:xfrm>
            <a:off x="9426588" y="2515151"/>
            <a:ext cx="5515270" cy="48320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1" i="0" u="sng" strike="noStrike" cap="none">
                <a:solidFill>
                  <a:srgbClr val="3F3F3F"/>
                </a:solidFill>
                <a:latin typeface="Open Sans"/>
                <a:ea typeface="Open Sans"/>
                <a:cs typeface="Open Sans"/>
                <a:sym typeface="Open Sans"/>
              </a:rPr>
              <a:t>Aggregation vs. Composition</a:t>
            </a:r>
            <a:endParaRPr sz="1400" b="0" i="0" u="none" strike="noStrike" cap="none">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sng"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Dependency: Aggregation implies a relationship where the child </a:t>
            </a:r>
            <a:r>
              <a:rPr lang="en-IN" sz="2200" b="1" i="0" u="none" strike="noStrike" cap="none">
                <a:solidFill>
                  <a:srgbClr val="3F3F3F"/>
                </a:solidFill>
                <a:latin typeface="Open Sans"/>
                <a:ea typeface="Open Sans"/>
                <a:cs typeface="Open Sans"/>
                <a:sym typeface="Open Sans"/>
              </a:rPr>
              <a:t>can exist independently</a:t>
            </a:r>
            <a:r>
              <a:rPr lang="en-IN" sz="2200" b="0" i="0" u="none" strike="noStrike" cap="none">
                <a:solidFill>
                  <a:srgbClr val="3F3F3F"/>
                </a:solidFill>
                <a:latin typeface="Open Sans"/>
                <a:ea typeface="Open Sans"/>
                <a:cs typeface="Open Sans"/>
                <a:sym typeface="Open Sans"/>
              </a:rPr>
              <a:t> of the parent. Composition implies a relation where the child </a:t>
            </a:r>
            <a:r>
              <a:rPr lang="en-IN" sz="2200" b="1" i="0" u="none" strike="noStrike" cap="none">
                <a:solidFill>
                  <a:srgbClr val="3F3F3F"/>
                </a:solidFill>
                <a:latin typeface="Open Sans"/>
                <a:ea typeface="Open Sans"/>
                <a:cs typeface="Open Sans"/>
                <a:sym typeface="Open Sans"/>
              </a:rPr>
              <a:t>cannot exist independently </a:t>
            </a:r>
            <a:r>
              <a:rPr lang="en-IN" sz="2200" b="0" i="0" u="none" strike="noStrike" cap="none">
                <a:solidFill>
                  <a:srgbClr val="3F3F3F"/>
                </a:solidFill>
                <a:latin typeface="Open Sans"/>
                <a:ea typeface="Open Sans"/>
                <a:cs typeface="Open Sans"/>
                <a:sym typeface="Open Sans"/>
              </a:rPr>
              <a:t>of the parent.</a:t>
            </a:r>
            <a:endParaRPr sz="2200" b="0" i="0" u="none" strike="noStrike" cap="none">
              <a:solidFill>
                <a:srgbClr val="3F3F3F"/>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sz="2200">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Type of Relationship: Aggregation is a “</a:t>
            </a:r>
            <a:r>
              <a:rPr lang="en-IN" sz="2200" b="1" i="0" u="none" strike="noStrike" cap="none">
                <a:solidFill>
                  <a:srgbClr val="3F3F3F"/>
                </a:solidFill>
                <a:latin typeface="Open Sans"/>
                <a:ea typeface="Open Sans"/>
                <a:cs typeface="Open Sans"/>
                <a:sym typeface="Open Sans"/>
              </a:rPr>
              <a:t>has-a</a:t>
            </a:r>
            <a:r>
              <a:rPr lang="en-IN" sz="2200" b="0" i="0" u="none" strike="noStrike" cap="none">
                <a:solidFill>
                  <a:srgbClr val="3F3F3F"/>
                </a:solidFill>
                <a:latin typeface="Open Sans"/>
                <a:ea typeface="Open Sans"/>
                <a:cs typeface="Open Sans"/>
                <a:sym typeface="Open Sans"/>
              </a:rPr>
              <a:t>” relation, whereas composition is a “</a:t>
            </a:r>
            <a:r>
              <a:rPr lang="en-IN" sz="2200" b="1" i="0" u="none" strike="noStrike" cap="none">
                <a:solidFill>
                  <a:srgbClr val="3F3F3F"/>
                </a:solidFill>
                <a:latin typeface="Open Sans"/>
                <a:ea typeface="Open Sans"/>
                <a:cs typeface="Open Sans"/>
                <a:sym typeface="Open Sans"/>
              </a:rPr>
              <a:t>part-of</a:t>
            </a:r>
            <a:r>
              <a:rPr lang="en-IN" sz="2200" b="0" i="0" u="none" strike="noStrike" cap="none">
                <a:solidFill>
                  <a:srgbClr val="3F3F3F"/>
                </a:solidFill>
                <a:latin typeface="Open Sans"/>
                <a:ea typeface="Open Sans"/>
                <a:cs typeface="Open Sans"/>
                <a:sym typeface="Open Sans"/>
              </a:rPr>
              <a:t>” relation.</a:t>
            </a:r>
            <a:endParaRPr sz="2200" b="0" i="0" u="none" strike="noStrike" cap="none">
              <a:solidFill>
                <a:srgbClr val="3F3F3F"/>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sz="2200">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IN" sz="2200" b="0" i="0" u="none" strike="noStrike" cap="none">
                <a:solidFill>
                  <a:srgbClr val="3F3F3F"/>
                </a:solidFill>
                <a:latin typeface="Open Sans"/>
                <a:ea typeface="Open Sans"/>
                <a:cs typeface="Open Sans"/>
                <a:sym typeface="Open Sans"/>
              </a:rPr>
              <a:t>Type of Association: Composition is a </a:t>
            </a:r>
            <a:r>
              <a:rPr lang="en-IN" sz="2200" b="1" i="0" u="none" strike="noStrike" cap="none">
                <a:solidFill>
                  <a:srgbClr val="3F3F3F"/>
                </a:solidFill>
                <a:latin typeface="Open Sans"/>
                <a:ea typeface="Open Sans"/>
                <a:cs typeface="Open Sans"/>
                <a:sym typeface="Open Sans"/>
              </a:rPr>
              <a:t>strong</a:t>
            </a:r>
            <a:r>
              <a:rPr lang="en-IN" sz="2200" b="0" i="0" u="none" strike="noStrike" cap="none">
                <a:solidFill>
                  <a:srgbClr val="3F3F3F"/>
                </a:solidFill>
                <a:latin typeface="Open Sans"/>
                <a:ea typeface="Open Sans"/>
                <a:cs typeface="Open Sans"/>
                <a:sym typeface="Open Sans"/>
              </a:rPr>
              <a:t> association where as aggregation is a </a:t>
            </a:r>
            <a:r>
              <a:rPr lang="en-IN" sz="2200" b="1" i="0" u="none" strike="noStrike" cap="none">
                <a:solidFill>
                  <a:srgbClr val="3F3F3F"/>
                </a:solidFill>
                <a:latin typeface="Open Sans"/>
                <a:ea typeface="Open Sans"/>
                <a:cs typeface="Open Sans"/>
                <a:sym typeface="Open Sans"/>
              </a:rPr>
              <a:t>weak</a:t>
            </a:r>
            <a:r>
              <a:rPr lang="en-IN" sz="2200" b="0" i="0" u="none" strike="noStrike" cap="none">
                <a:solidFill>
                  <a:srgbClr val="3F3F3F"/>
                </a:solidFill>
                <a:latin typeface="Open Sans"/>
                <a:ea typeface="Open Sans"/>
                <a:cs typeface="Open Sans"/>
                <a:sym typeface="Open Sans"/>
              </a:rPr>
              <a:t> association.</a:t>
            </a:r>
            <a:endParaRPr sz="1400" b="0" i="0" u="none" strike="noStrike" cap="none">
              <a:solidFill>
                <a:srgbClr val="3F3F3F"/>
              </a:solidFill>
              <a:latin typeface="Arial"/>
              <a:ea typeface="Arial"/>
              <a:cs typeface="Arial"/>
              <a:sym typeface="Arial"/>
            </a:endParaRPr>
          </a:p>
        </p:txBody>
      </p:sp>
      <p:pic>
        <p:nvPicPr>
          <p:cNvPr id="910" name="Google Shape;910;p42"/>
          <p:cNvPicPr preferRelativeResize="0"/>
          <p:nvPr/>
        </p:nvPicPr>
        <p:blipFill rotWithShape="1">
          <a:blip r:embed="rId3">
            <a:alphaModFix/>
          </a:blip>
          <a:srcRect/>
          <a:stretch/>
        </p:blipFill>
        <p:spPr>
          <a:xfrm>
            <a:off x="2292310" y="603159"/>
            <a:ext cx="11638077" cy="36576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43"/>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N">
                <a:solidFill>
                  <a:schemeClr val="lt1"/>
                </a:solidFill>
                <a:latin typeface="Open Sans"/>
                <a:ea typeface="Open Sans"/>
                <a:cs typeface="Open Sans"/>
                <a:sym typeface="Open Sans"/>
              </a:rPr>
              <a:t>Class, Objects, and Pillars of OOPs</a:t>
            </a:r>
            <a:endParaRPr>
              <a:solidFill>
                <a:schemeClr val="lt1"/>
              </a:solidFill>
              <a:latin typeface="Open Sans"/>
              <a:ea typeface="Open Sans"/>
              <a:cs typeface="Open Sans"/>
              <a:sym typeface="Open Sans"/>
            </a:endParaRPr>
          </a:p>
        </p:txBody>
      </p:sp>
      <p:sp>
        <p:nvSpPr>
          <p:cNvPr id="917" name="Google Shape;917;p43"/>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700"/>
              <a:buNone/>
            </a:pPr>
            <a:r>
              <a:rPr lang="en-IN" sz="2200" b="1" i="0" u="none" strike="noStrike" cap="none">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SzPts val="700"/>
              <a:buNone/>
            </a:pPr>
            <a:r>
              <a:rPr lang="en-IN" sz="2200">
                <a:solidFill>
                  <a:srgbClr val="3F3F3F"/>
                </a:solidFill>
                <a:latin typeface="Open Sans"/>
                <a:ea typeface="Open Sans"/>
                <a:cs typeface="Open Sans"/>
                <a:sym typeface="Open Sans"/>
              </a:rPr>
              <a:t>You are given a project to demonstrate the uses of classes, objects, and the object-oriented pillars in Java.</a:t>
            </a: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a:solidFill>
                <a:srgbClr val="3F3F3F"/>
              </a:solidFill>
              <a:latin typeface="Open Sans"/>
              <a:ea typeface="Open Sans"/>
              <a:cs typeface="Open Sans"/>
              <a:sym typeface="Open Sans"/>
            </a:endParaRPr>
          </a:p>
        </p:txBody>
      </p:sp>
      <p:sp>
        <p:nvSpPr>
          <p:cNvPr id="918" name="Google Shape;918;p43"/>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IN" sz="2200" b="1" i="0" u="none" strike="noStrike" cap="none">
                <a:solidFill>
                  <a:srgbClr val="0F547B"/>
                </a:solidFill>
                <a:latin typeface="Open Sans"/>
                <a:ea typeface="Open Sans"/>
                <a:cs typeface="Open Sans"/>
                <a:sym typeface="Open Sans"/>
              </a:rPr>
              <a:t>Duration: 40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4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Assisted Practice: Guidelines </a:t>
            </a:r>
            <a:endParaRPr/>
          </a:p>
        </p:txBody>
      </p:sp>
      <p:sp>
        <p:nvSpPr>
          <p:cNvPr id="925" name="Google Shape;925;p44"/>
          <p:cNvSpPr txBox="1"/>
          <p:nvPr/>
        </p:nvSpPr>
        <p:spPr>
          <a:xfrm>
            <a:off x="4097212" y="2549382"/>
            <a:ext cx="10023231"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926" name="Google Shape;926;p44"/>
          <p:cNvSpPr txBox="1"/>
          <p:nvPr/>
        </p:nvSpPr>
        <p:spPr>
          <a:xfrm>
            <a:off x="1775629" y="1712493"/>
            <a:ext cx="13140521" cy="671568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IN" sz="2200">
                <a:solidFill>
                  <a:srgbClr val="3F3F3F"/>
                </a:solidFill>
                <a:latin typeface="Open Sans"/>
                <a:ea typeface="Open Sans"/>
                <a:cs typeface="Open Sans"/>
                <a:sym typeface="Open Sans"/>
              </a:rPr>
              <a:t>Steps to demonstrate uses of classes and objects: </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Write a program in Java to demonstrate the uses of class, objects, and pillars of OOPs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Push the code to your GitHub repositor</a:t>
            </a:r>
            <a:r>
              <a:rPr lang="en-IN"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927" name="Google Shape;927;p44"/>
          <p:cNvPicPr preferRelativeResize="0"/>
          <p:nvPr/>
        </p:nvPicPr>
        <p:blipFill rotWithShape="1">
          <a:blip r:embed="rId3">
            <a:alphaModFix/>
          </a:blip>
          <a:srcRect/>
          <a:stretch/>
        </p:blipFill>
        <p:spPr>
          <a:xfrm>
            <a:off x="4262750" y="603150"/>
            <a:ext cx="7656201" cy="365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4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IN">
                <a:solidFill>
                  <a:schemeClr val="lt1"/>
                </a:solidFill>
                <a:latin typeface="Open Sans"/>
                <a:ea typeface="Open Sans"/>
                <a:cs typeface="Open Sans"/>
                <a:sym typeface="Open Sans"/>
              </a:rPr>
              <a:t>The Diamond Problem</a:t>
            </a:r>
            <a:endParaRPr>
              <a:solidFill>
                <a:schemeClr val="lt1"/>
              </a:solidFill>
              <a:latin typeface="Open Sans"/>
              <a:ea typeface="Open Sans"/>
              <a:cs typeface="Open Sans"/>
              <a:sym typeface="Open Sans"/>
            </a:endParaRPr>
          </a:p>
        </p:txBody>
      </p:sp>
      <p:sp>
        <p:nvSpPr>
          <p:cNvPr id="934" name="Google Shape;934;p45"/>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700"/>
              <a:buNone/>
            </a:pPr>
            <a:r>
              <a:rPr lang="en-IN" sz="2200" b="1" i="0" u="none" strike="noStrike" cap="none">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SzPts val="700"/>
              <a:buNone/>
            </a:pPr>
            <a:r>
              <a:rPr lang="en-IN" sz="2200">
                <a:solidFill>
                  <a:srgbClr val="3F3F3F"/>
                </a:solidFill>
                <a:latin typeface="Open Sans"/>
                <a:ea typeface="Open Sans"/>
                <a:cs typeface="Open Sans"/>
                <a:sym typeface="Open Sans"/>
              </a:rPr>
              <a:t>You are given a project to work and resolve the diamond problem using OOPs concepts.</a:t>
            </a: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SzPts val="700"/>
              <a:buNone/>
            </a:pPr>
            <a:endParaRPr sz="2200">
              <a:solidFill>
                <a:srgbClr val="3F3F3F"/>
              </a:solidFill>
              <a:latin typeface="Open Sans"/>
              <a:ea typeface="Open Sans"/>
              <a:cs typeface="Open Sans"/>
              <a:sym typeface="Open Sans"/>
            </a:endParaRPr>
          </a:p>
        </p:txBody>
      </p:sp>
      <p:sp>
        <p:nvSpPr>
          <p:cNvPr id="935" name="Google Shape;935;p45"/>
          <p:cNvSpPr txBox="1"/>
          <p:nvPr/>
        </p:nvSpPr>
        <p:spPr>
          <a:xfrm>
            <a:off x="12570282" y="1704397"/>
            <a:ext cx="3484882" cy="3583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IN"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4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Assisted Practice: Guidelines </a:t>
            </a:r>
            <a:endParaRPr/>
          </a:p>
        </p:txBody>
      </p:sp>
      <p:sp>
        <p:nvSpPr>
          <p:cNvPr id="942" name="Google Shape;942;p46"/>
          <p:cNvSpPr txBox="1"/>
          <p:nvPr/>
        </p:nvSpPr>
        <p:spPr>
          <a:xfrm>
            <a:off x="4097212" y="2549382"/>
            <a:ext cx="10023231" cy="40011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943" name="Google Shape;943;p46"/>
          <p:cNvSpPr txBox="1"/>
          <p:nvPr/>
        </p:nvSpPr>
        <p:spPr>
          <a:xfrm>
            <a:off x="1775629" y="1712493"/>
            <a:ext cx="13140521" cy="671568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IN" sz="2200">
                <a:solidFill>
                  <a:srgbClr val="3F3F3F"/>
                </a:solidFill>
                <a:latin typeface="Open Sans"/>
                <a:ea typeface="Open Sans"/>
                <a:cs typeface="Open Sans"/>
                <a:sym typeface="Open Sans"/>
              </a:rPr>
              <a:t>Steps to solve the diamond problem:</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Create a Java project in your IDE </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Write a program in Java to demonstrate the uses of class, objects, and pillars of OOPs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IN" sz="2200" b="0" i="0" u="none" strike="noStrike" cap="none">
                <a:solidFill>
                  <a:srgbClr val="3F3F3F"/>
                </a:solidFill>
                <a:latin typeface="Open Sans"/>
                <a:ea typeface="Open Sans"/>
                <a:cs typeface="Open Sans"/>
                <a:sym typeface="Open Sans"/>
              </a:rPr>
              <a:t>Push the code to your GitHub reposito</a:t>
            </a:r>
            <a:r>
              <a:rPr lang="en-IN" sz="2200">
                <a:solidFill>
                  <a:srgbClr val="3F3F3F"/>
                </a:solidFill>
                <a:latin typeface="Open Sans"/>
                <a:ea typeface="Open Sans"/>
                <a:cs typeface="Open Sans"/>
                <a:sym typeface="Open Sans"/>
              </a:rPr>
              <a:t>ries</a:t>
            </a:r>
            <a:endParaRPr sz="1400" b="0" i="0" u="none" strike="noStrike" cap="none">
              <a:solidFill>
                <a:srgbClr val="3F3F3F"/>
              </a:solidFill>
              <a:latin typeface="Arial"/>
              <a:ea typeface="Arial"/>
              <a:cs typeface="Arial"/>
              <a:sym typeface="Arial"/>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944" name="Google Shape;944;p46"/>
          <p:cNvPicPr preferRelativeResize="0"/>
          <p:nvPr/>
        </p:nvPicPr>
        <p:blipFill rotWithShape="1">
          <a:blip r:embed="rId3">
            <a:alphaModFix/>
          </a:blip>
          <a:srcRect/>
          <a:stretch/>
        </p:blipFill>
        <p:spPr>
          <a:xfrm>
            <a:off x="4212600" y="603150"/>
            <a:ext cx="7622775" cy="365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7"/>
          <p:cNvSpPr txBox="1">
            <a:spLocks noGrp="1"/>
          </p:cNvSpPr>
          <p:nvPr>
            <p:ph type="body" idx="1"/>
          </p:nvPr>
        </p:nvSpPr>
        <p:spPr>
          <a:xfrm>
            <a:off x="1432125" y="1933925"/>
            <a:ext cx="9875700" cy="586200"/>
          </a:xfrm>
          <a:prstGeom prst="rect">
            <a:avLst/>
          </a:prstGeom>
          <a:noFill/>
          <a:ln>
            <a:noFill/>
          </a:ln>
        </p:spPr>
        <p:txBody>
          <a:bodyPr spcFirstLastPara="1" wrap="square" lIns="91425" tIns="0" rIns="91425" bIns="0" anchor="ctr" anchorCtr="0">
            <a:noAutofit/>
          </a:bodyPr>
          <a:lstStyle/>
          <a:p>
            <a:pPr marL="50800" lvl="0" indent="0" algn="l" rtl="0">
              <a:lnSpc>
                <a:spcPct val="90000"/>
              </a:lnSpc>
              <a:spcBef>
                <a:spcPts val="1000"/>
              </a:spcBef>
              <a:spcAft>
                <a:spcPts val="0"/>
              </a:spcAft>
              <a:buSzPts val="2800"/>
              <a:buNone/>
            </a:pPr>
            <a:r>
              <a:rPr lang="en-IN">
                <a:solidFill>
                  <a:srgbClr val="3F3F3F"/>
                </a:solidFill>
              </a:rPr>
              <a:t>Multithreading is a process of executing multiple threads simultaneously.</a:t>
            </a:r>
            <a:endParaRPr>
              <a:solidFill>
                <a:srgbClr val="3F3F3F"/>
              </a:solidFill>
            </a:endParaRPr>
          </a:p>
        </p:txBody>
      </p:sp>
      <p:sp>
        <p:nvSpPr>
          <p:cNvPr id="950" name="Google Shape;950;p47"/>
          <p:cNvSpPr txBox="1">
            <a:spLocks noGrp="1"/>
          </p:cNvSpPr>
          <p:nvPr>
            <p:ph type="body" idx="2"/>
          </p:nvPr>
        </p:nvSpPr>
        <p:spPr>
          <a:xfrm>
            <a:off x="1432121" y="3357660"/>
            <a:ext cx="8099408" cy="586248"/>
          </a:xfrm>
          <a:prstGeom prst="rect">
            <a:avLst/>
          </a:prstGeom>
          <a:noFill/>
          <a:ln>
            <a:noFill/>
          </a:ln>
        </p:spPr>
        <p:txBody>
          <a:bodyPr spcFirstLastPara="1" wrap="square" lIns="91425" tIns="0" rIns="91425" bIns="0" anchor="ctr" anchorCtr="0">
            <a:noAutofit/>
          </a:bodyPr>
          <a:lstStyle/>
          <a:p>
            <a:pPr marL="50800" lvl="0" indent="0" algn="l" rtl="0">
              <a:lnSpc>
                <a:spcPct val="90000"/>
              </a:lnSpc>
              <a:spcBef>
                <a:spcPts val="1000"/>
              </a:spcBef>
              <a:spcAft>
                <a:spcPts val="0"/>
              </a:spcAft>
              <a:buSzPts val="2800"/>
              <a:buNone/>
            </a:pPr>
            <a:r>
              <a:rPr lang="en-IN"/>
              <a:t>Exception handling is used to handle run-time errors to maintain normal flow of an application.</a:t>
            </a:r>
            <a:endParaRPr/>
          </a:p>
        </p:txBody>
      </p:sp>
      <p:sp>
        <p:nvSpPr>
          <p:cNvPr id="951" name="Google Shape;951;p47"/>
          <p:cNvSpPr txBox="1">
            <a:spLocks noGrp="1"/>
          </p:cNvSpPr>
          <p:nvPr>
            <p:ph type="body" idx="3"/>
          </p:nvPr>
        </p:nvSpPr>
        <p:spPr>
          <a:xfrm>
            <a:off x="1402398" y="4539893"/>
            <a:ext cx="8909400" cy="1142400"/>
          </a:xfrm>
          <a:prstGeom prst="rect">
            <a:avLst/>
          </a:prstGeom>
          <a:noFill/>
          <a:ln>
            <a:noFill/>
          </a:ln>
        </p:spPr>
        <p:txBody>
          <a:bodyPr spcFirstLastPara="1" wrap="square" lIns="91425" tIns="0" rIns="91425" bIns="0" anchor="ctr" anchorCtr="0">
            <a:noAutofit/>
          </a:bodyPr>
          <a:lstStyle/>
          <a:p>
            <a:pPr marL="50800" lvl="0" indent="0" algn="l" rtl="0">
              <a:lnSpc>
                <a:spcPct val="90000"/>
              </a:lnSpc>
              <a:spcBef>
                <a:spcPts val="1000"/>
              </a:spcBef>
              <a:spcAft>
                <a:spcPts val="0"/>
              </a:spcAft>
              <a:buSzPts val="2800"/>
              <a:buNone/>
            </a:pPr>
            <a:r>
              <a:rPr lang="en-IN"/>
              <a:t>Java is an object-oriented programming paradigm which provides several concepts like inheritance, polymorphism, data binding, encapsulation, and abstraction.</a:t>
            </a:r>
            <a:endParaRPr/>
          </a:p>
        </p:txBody>
      </p:sp>
      <p:sp>
        <p:nvSpPr>
          <p:cNvPr id="952" name="Google Shape;952;p47"/>
          <p:cNvSpPr txBox="1">
            <a:spLocks noGrp="1"/>
          </p:cNvSpPr>
          <p:nvPr>
            <p:ph type="body" idx="4"/>
          </p:nvPr>
        </p:nvSpPr>
        <p:spPr>
          <a:xfrm>
            <a:off x="1432121" y="6326783"/>
            <a:ext cx="8099400" cy="586200"/>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Java I/O is used to process input and output data.</a:t>
            </a:r>
            <a:endParaRPr/>
          </a:p>
        </p:txBody>
      </p:sp>
      <p:pic>
        <p:nvPicPr>
          <p:cNvPr id="953" name="Google Shape;953;p47"/>
          <p:cNvPicPr preferRelativeResize="0"/>
          <p:nvPr/>
        </p:nvPicPr>
        <p:blipFill rotWithShape="1">
          <a:blip r:embed="rId3">
            <a:alphaModFix/>
          </a:blip>
          <a:srcRect/>
          <a:stretch/>
        </p:blipFill>
        <p:spPr>
          <a:xfrm>
            <a:off x="913063" y="1982379"/>
            <a:ext cx="489335" cy="489335"/>
          </a:xfrm>
          <a:prstGeom prst="rect">
            <a:avLst/>
          </a:prstGeom>
          <a:noFill/>
          <a:ln>
            <a:noFill/>
          </a:ln>
        </p:spPr>
      </p:pic>
      <p:pic>
        <p:nvPicPr>
          <p:cNvPr id="954" name="Google Shape;954;p47"/>
          <p:cNvPicPr preferRelativeResize="0"/>
          <p:nvPr/>
        </p:nvPicPr>
        <p:blipFill rotWithShape="1">
          <a:blip r:embed="rId3">
            <a:alphaModFix/>
          </a:blip>
          <a:srcRect/>
          <a:stretch/>
        </p:blipFill>
        <p:spPr>
          <a:xfrm>
            <a:off x="913063" y="3406117"/>
            <a:ext cx="489335" cy="489335"/>
          </a:xfrm>
          <a:prstGeom prst="rect">
            <a:avLst/>
          </a:prstGeom>
          <a:noFill/>
          <a:ln>
            <a:noFill/>
          </a:ln>
        </p:spPr>
      </p:pic>
      <p:pic>
        <p:nvPicPr>
          <p:cNvPr id="955" name="Google Shape;955;p47"/>
          <p:cNvPicPr preferRelativeResize="0"/>
          <p:nvPr/>
        </p:nvPicPr>
        <p:blipFill rotWithShape="1">
          <a:blip r:embed="rId3">
            <a:alphaModFix/>
          </a:blip>
          <a:srcRect/>
          <a:stretch/>
        </p:blipFill>
        <p:spPr>
          <a:xfrm>
            <a:off x="913063" y="6328023"/>
            <a:ext cx="489335" cy="489335"/>
          </a:xfrm>
          <a:prstGeom prst="rect">
            <a:avLst/>
          </a:prstGeom>
          <a:noFill/>
          <a:ln>
            <a:noFill/>
          </a:ln>
        </p:spPr>
      </p:pic>
      <p:pic>
        <p:nvPicPr>
          <p:cNvPr id="956" name="Google Shape;956;p47"/>
          <p:cNvPicPr preferRelativeResize="0"/>
          <p:nvPr/>
        </p:nvPicPr>
        <p:blipFill rotWithShape="1">
          <a:blip r:embed="rId3">
            <a:alphaModFix/>
          </a:blip>
          <a:srcRect/>
          <a:stretch/>
        </p:blipFill>
        <p:spPr>
          <a:xfrm>
            <a:off x="913063" y="4860510"/>
            <a:ext cx="489335" cy="4893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p>
            <a:pPr marL="50800" lvl="0" indent="0" algn="just" rtl="0">
              <a:lnSpc>
                <a:spcPct val="115000"/>
              </a:lnSpc>
              <a:spcBef>
                <a:spcPts val="1000"/>
              </a:spcBef>
              <a:spcAft>
                <a:spcPts val="0"/>
              </a:spcAft>
              <a:buSzPts val="2800"/>
              <a:buNone/>
            </a:pPr>
            <a:r>
              <a:rPr lang="en-IN">
                <a:solidFill>
                  <a:srgbClr val="3F3F3F"/>
                </a:solidFill>
                <a:latin typeface="Open Sans"/>
                <a:ea typeface="Open Sans"/>
                <a:cs typeface="Open Sans"/>
                <a:sym typeface="Open Sans"/>
              </a:rPr>
              <a:t>It’s another day in Joe’s life as a Full Stack Developer in Abq Inc. Joe is appreciated for his progress and commitment. He seeks more challenging work to test his ability to check if he can perform the tasks within the stipulated time. Upon discussing with the Scrum Master and the team, he picks up a feature and assigns a task to himself on JIRA. </a:t>
            </a:r>
            <a:endParaRPr>
              <a:solidFill>
                <a:srgbClr val="3F3F3F"/>
              </a:solidFill>
            </a:endParaRPr>
          </a:p>
          <a:p>
            <a:pPr marL="457200" lvl="0" indent="-228600" algn="just" rtl="0">
              <a:lnSpc>
                <a:spcPct val="115000"/>
              </a:lnSpc>
              <a:spcBef>
                <a:spcPts val="1000"/>
              </a:spcBef>
              <a:spcAft>
                <a:spcPts val="0"/>
              </a:spcAft>
              <a:buSzPts val="2800"/>
              <a:buNone/>
            </a:pPr>
            <a:endParaRPr>
              <a:solidFill>
                <a:srgbClr val="3F3F3F"/>
              </a:solidFill>
              <a:latin typeface="Open Sans"/>
              <a:ea typeface="Open Sans"/>
              <a:cs typeface="Open Sans"/>
              <a:sym typeface="Open Sans"/>
            </a:endParaRPr>
          </a:p>
          <a:p>
            <a:pPr marL="50800" lvl="0" indent="0" algn="just" rtl="0">
              <a:lnSpc>
                <a:spcPct val="115000"/>
              </a:lnSpc>
              <a:spcBef>
                <a:spcPts val="1000"/>
              </a:spcBef>
              <a:spcAft>
                <a:spcPts val="0"/>
              </a:spcAft>
              <a:buSzPts val="2800"/>
              <a:buNone/>
            </a:pPr>
            <a:r>
              <a:rPr lang="en-IN">
                <a:solidFill>
                  <a:srgbClr val="3F3F3F"/>
                </a:solidFill>
                <a:latin typeface="Open Sans"/>
                <a:ea typeface="Open Sans"/>
                <a:cs typeface="Open Sans"/>
                <a:sym typeface="Open Sans"/>
              </a:rPr>
              <a:t>He decides to develop functionality that creates a file in the application to store all the errors, warnings, and exceptions which are raised when users work with the website. This file can be further reused to fix bugs and help the developers improve the performance of the application and provide a hassle-free experience to their users.</a:t>
            </a:r>
            <a:endParaRPr>
              <a:solidFill>
                <a:srgbClr val="3F3F3F"/>
              </a:solidFill>
            </a:endParaRPr>
          </a:p>
          <a:p>
            <a:pPr marL="457200" lvl="0" indent="-228600" algn="just" rtl="0">
              <a:lnSpc>
                <a:spcPct val="115000"/>
              </a:lnSpc>
              <a:spcBef>
                <a:spcPts val="1000"/>
              </a:spcBef>
              <a:spcAft>
                <a:spcPts val="0"/>
              </a:spcAft>
              <a:buSzPts val="2800"/>
              <a:buNone/>
            </a:pPr>
            <a:endParaRPr>
              <a:solidFill>
                <a:srgbClr val="3F3F3F"/>
              </a:solidFill>
              <a:latin typeface="Open Sans"/>
              <a:ea typeface="Open Sans"/>
              <a:cs typeface="Open Sans"/>
              <a:sym typeface="Open Sans"/>
            </a:endParaRPr>
          </a:p>
          <a:p>
            <a:pPr marL="50800" lvl="0" indent="0" algn="just" rtl="0">
              <a:lnSpc>
                <a:spcPct val="115000"/>
              </a:lnSpc>
              <a:spcBef>
                <a:spcPts val="1000"/>
              </a:spcBef>
              <a:spcAft>
                <a:spcPts val="0"/>
              </a:spcAft>
              <a:buSzPts val="2800"/>
              <a:buNone/>
            </a:pPr>
            <a:r>
              <a:rPr lang="en-IN">
                <a:solidFill>
                  <a:srgbClr val="3F3F3F"/>
                </a:solidFill>
                <a:latin typeface="Open Sans"/>
                <a:ea typeface="Open Sans"/>
                <a:cs typeface="Open Sans"/>
                <a:sym typeface="Open Sans"/>
              </a:rPr>
              <a:t>In this lesson, we will learn how to solve this real-world scenario to help Joe complete his task effectively and quickly.</a:t>
            </a:r>
            <a:endParaRPr>
              <a:solidFill>
                <a:srgbClr val="3F3F3F"/>
              </a:solidFill>
            </a:endParaRPr>
          </a:p>
          <a:p>
            <a:pPr marL="0" lvl="0" indent="0" algn="l" rtl="0">
              <a:lnSpc>
                <a:spcPct val="115000"/>
              </a:lnSpc>
              <a:spcBef>
                <a:spcPts val="800"/>
              </a:spcBef>
              <a:spcAft>
                <a:spcPts val="0"/>
              </a:spcAft>
              <a:buClr>
                <a:srgbClr val="000000"/>
              </a:buClr>
              <a:buSzPts val="2200"/>
              <a:buNone/>
            </a:pPr>
            <a:endParaRPr>
              <a:solidFill>
                <a:srgbClr val="3F3F3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49"/>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IN"/>
              <a:t>1</a:t>
            </a:r>
            <a:endParaRPr/>
          </a:p>
        </p:txBody>
      </p:sp>
      <p:sp>
        <p:nvSpPr>
          <p:cNvPr id="966" name="Google Shape;966;p49"/>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IN"/>
              <a:t>When does exception in Java arise in code sequence?</a:t>
            </a:r>
            <a:endParaRPr/>
          </a:p>
        </p:txBody>
      </p:sp>
      <p:sp>
        <p:nvSpPr>
          <p:cNvPr id="967" name="Google Shape;967;p49"/>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Run time</a:t>
            </a:r>
            <a:endParaRPr/>
          </a:p>
        </p:txBody>
      </p:sp>
      <p:sp>
        <p:nvSpPr>
          <p:cNvPr id="968" name="Google Shape;968;p49"/>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Compile-time</a:t>
            </a:r>
            <a:endParaRPr/>
          </a:p>
        </p:txBody>
      </p:sp>
      <p:sp>
        <p:nvSpPr>
          <p:cNvPr id="969" name="Google Shape;969;p49"/>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Can occur any time</a:t>
            </a:r>
            <a:endParaRPr/>
          </a:p>
        </p:txBody>
      </p:sp>
      <p:sp>
        <p:nvSpPr>
          <p:cNvPr id="970" name="Google Shape;970;p49"/>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None of the above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50"/>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IN"/>
              <a:t>1</a:t>
            </a:r>
            <a:endParaRPr/>
          </a:p>
        </p:txBody>
      </p:sp>
      <p:sp>
        <p:nvSpPr>
          <p:cNvPr id="976" name="Google Shape;976;p50"/>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IN"/>
              <a:t>When does exception in Java arise in code sequence?</a:t>
            </a:r>
            <a:endParaRPr/>
          </a:p>
        </p:txBody>
      </p:sp>
      <p:sp>
        <p:nvSpPr>
          <p:cNvPr id="977" name="Google Shape;977;p50"/>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IN"/>
              <a:t>A. Run time</a:t>
            </a:r>
            <a:endParaRPr/>
          </a:p>
        </p:txBody>
      </p:sp>
      <p:sp>
        <p:nvSpPr>
          <p:cNvPr id="978" name="Google Shape;978;p50"/>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Run time</a:t>
            </a:r>
            <a:endParaRPr/>
          </a:p>
        </p:txBody>
      </p:sp>
      <p:sp>
        <p:nvSpPr>
          <p:cNvPr id="979" name="Google Shape;979;p50"/>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Compile-time</a:t>
            </a:r>
            <a:endParaRPr/>
          </a:p>
        </p:txBody>
      </p:sp>
      <p:sp>
        <p:nvSpPr>
          <p:cNvPr id="980" name="Google Shape;980;p50"/>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Can occur at any time</a:t>
            </a:r>
            <a:endParaRPr/>
          </a:p>
        </p:txBody>
      </p:sp>
      <p:sp>
        <p:nvSpPr>
          <p:cNvPr id="981" name="Google Shape;981;p50"/>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None of the above</a:t>
            </a:r>
            <a:endParaRPr/>
          </a:p>
        </p:txBody>
      </p:sp>
      <p:sp>
        <p:nvSpPr>
          <p:cNvPr id="982" name="Google Shape;982;p50"/>
          <p:cNvSpPr txBox="1"/>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None/>
            </a:pPr>
            <a:r>
              <a:rPr lang="en-IN" sz="2000" b="1">
                <a:solidFill>
                  <a:srgbClr val="3F3F3F"/>
                </a:solidFill>
                <a:latin typeface="Open Sans"/>
                <a:ea typeface="Open Sans"/>
                <a:cs typeface="Open Sans"/>
                <a:sym typeface="Open Sans"/>
              </a:rPr>
              <a:t>During run time, exception in Java arises in code sequence.</a:t>
            </a:r>
            <a:endParaRPr sz="2000" b="1">
              <a:solidFill>
                <a:srgbClr val="3F3F3F"/>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5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IN"/>
              <a:t>2</a:t>
            </a:r>
            <a:endParaRPr/>
          </a:p>
        </p:txBody>
      </p:sp>
      <p:sp>
        <p:nvSpPr>
          <p:cNvPr id="988" name="Google Shape;988;p5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IN"/>
              <a:t>Which of the following keywords is used to manually throw an exception?</a:t>
            </a:r>
            <a:endParaRPr/>
          </a:p>
        </p:txBody>
      </p:sp>
      <p:sp>
        <p:nvSpPr>
          <p:cNvPr id="989" name="Google Shape;989;p5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try</a:t>
            </a:r>
            <a:endParaRPr b="1"/>
          </a:p>
        </p:txBody>
      </p:sp>
      <p:sp>
        <p:nvSpPr>
          <p:cNvPr id="990" name="Google Shape;990;p5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finally</a:t>
            </a:r>
            <a:endParaRPr/>
          </a:p>
        </p:txBody>
      </p:sp>
      <p:sp>
        <p:nvSpPr>
          <p:cNvPr id="991" name="Google Shape;991;p5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throw</a:t>
            </a:r>
            <a:endParaRPr/>
          </a:p>
        </p:txBody>
      </p:sp>
      <p:sp>
        <p:nvSpPr>
          <p:cNvPr id="992" name="Google Shape;992;p5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catch</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IN"/>
              <a:t>2</a:t>
            </a:r>
            <a:endParaRPr/>
          </a:p>
        </p:txBody>
      </p:sp>
      <p:sp>
        <p:nvSpPr>
          <p:cNvPr id="998" name="Google Shape;998;p5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IN"/>
              <a:t>Which of the following keywords is used to manually throw an exception?</a:t>
            </a:r>
            <a:endParaRPr/>
          </a:p>
        </p:txBody>
      </p:sp>
      <p:sp>
        <p:nvSpPr>
          <p:cNvPr id="999" name="Google Shape;999;p52"/>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IN"/>
              <a:t>C. throw</a:t>
            </a:r>
            <a:endParaRPr/>
          </a:p>
        </p:txBody>
      </p:sp>
      <p:sp>
        <p:nvSpPr>
          <p:cNvPr id="1000" name="Google Shape;1000;p5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try</a:t>
            </a:r>
            <a:endParaRPr b="1"/>
          </a:p>
        </p:txBody>
      </p:sp>
      <p:sp>
        <p:nvSpPr>
          <p:cNvPr id="1001" name="Google Shape;1001;p5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finally</a:t>
            </a:r>
            <a:endParaRPr/>
          </a:p>
        </p:txBody>
      </p:sp>
      <p:sp>
        <p:nvSpPr>
          <p:cNvPr id="1002" name="Google Shape;1002;p5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throw</a:t>
            </a:r>
            <a:endParaRPr/>
          </a:p>
        </p:txBody>
      </p:sp>
      <p:sp>
        <p:nvSpPr>
          <p:cNvPr id="1003" name="Google Shape;1003;p5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catch</a:t>
            </a:r>
            <a:endParaRPr/>
          </a:p>
        </p:txBody>
      </p:sp>
      <p:sp>
        <p:nvSpPr>
          <p:cNvPr id="1004" name="Google Shape;1004;p52"/>
          <p:cNvSpPr txBox="1"/>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None/>
            </a:pPr>
            <a:r>
              <a:rPr lang="en-IN" sz="2000" b="1">
                <a:solidFill>
                  <a:srgbClr val="3F3F3F"/>
                </a:solidFill>
                <a:latin typeface="Open Sans"/>
                <a:ea typeface="Open Sans"/>
                <a:cs typeface="Open Sans"/>
                <a:sym typeface="Open Sans"/>
              </a:rPr>
              <a:t>The throw keyword is used to manually throw an exception.</a:t>
            </a:r>
            <a:endParaRPr sz="2000" b="1">
              <a:solidFill>
                <a:srgbClr val="3F3F3F"/>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5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IN"/>
              <a:t>3</a:t>
            </a:r>
            <a:endParaRPr/>
          </a:p>
        </p:txBody>
      </p:sp>
      <p:sp>
        <p:nvSpPr>
          <p:cNvPr id="1010" name="Google Shape;1010;p5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IN"/>
              <a:t>Thread priority in Java is  ____________. </a:t>
            </a:r>
            <a:endParaRPr/>
          </a:p>
        </p:txBody>
      </p:sp>
      <p:sp>
        <p:nvSpPr>
          <p:cNvPr id="1011" name="Google Shape;1011;p53"/>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Integer</a:t>
            </a:r>
            <a:endParaRPr/>
          </a:p>
        </p:txBody>
      </p:sp>
      <p:sp>
        <p:nvSpPr>
          <p:cNvPr id="1012" name="Google Shape;1012;p53"/>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Float</a:t>
            </a:r>
            <a:endParaRPr/>
          </a:p>
        </p:txBody>
      </p:sp>
      <p:sp>
        <p:nvSpPr>
          <p:cNvPr id="1013" name="Google Shape;1013;p53"/>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Double</a:t>
            </a:r>
            <a:endParaRPr/>
          </a:p>
        </p:txBody>
      </p:sp>
      <p:sp>
        <p:nvSpPr>
          <p:cNvPr id="1014" name="Google Shape;1014;p53"/>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Long</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54"/>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IN"/>
              <a:t>3</a:t>
            </a:r>
            <a:endParaRPr/>
          </a:p>
        </p:txBody>
      </p:sp>
      <p:sp>
        <p:nvSpPr>
          <p:cNvPr id="1020" name="Google Shape;1020;p54"/>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IN"/>
              <a:t>Thread priority in Java is  ____________. </a:t>
            </a:r>
            <a:endParaRPr/>
          </a:p>
        </p:txBody>
      </p:sp>
      <p:sp>
        <p:nvSpPr>
          <p:cNvPr id="1021" name="Google Shape;1021;p54"/>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IN"/>
              <a:t>A. Integer</a:t>
            </a:r>
            <a:endParaRPr/>
          </a:p>
        </p:txBody>
      </p:sp>
      <p:sp>
        <p:nvSpPr>
          <p:cNvPr id="1022" name="Google Shape;1022;p54"/>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Integer</a:t>
            </a:r>
            <a:endParaRPr/>
          </a:p>
        </p:txBody>
      </p:sp>
      <p:sp>
        <p:nvSpPr>
          <p:cNvPr id="1023" name="Google Shape;1023;p54"/>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Float</a:t>
            </a:r>
            <a:endParaRPr/>
          </a:p>
        </p:txBody>
      </p:sp>
      <p:sp>
        <p:nvSpPr>
          <p:cNvPr id="1024" name="Google Shape;1024;p54"/>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Double</a:t>
            </a:r>
            <a:endParaRPr/>
          </a:p>
        </p:txBody>
      </p:sp>
      <p:sp>
        <p:nvSpPr>
          <p:cNvPr id="1025" name="Google Shape;1025;p54"/>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Long</a:t>
            </a:r>
            <a:endParaRPr/>
          </a:p>
        </p:txBody>
      </p:sp>
      <p:sp>
        <p:nvSpPr>
          <p:cNvPr id="1026" name="Google Shape;1026;p54"/>
          <p:cNvSpPr txBox="1"/>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None/>
            </a:pPr>
            <a:r>
              <a:rPr lang="en-IN" sz="2000" b="1">
                <a:solidFill>
                  <a:srgbClr val="3F3F3F"/>
                </a:solidFill>
                <a:latin typeface="Open Sans"/>
                <a:ea typeface="Open Sans"/>
                <a:cs typeface="Open Sans"/>
                <a:sym typeface="Open Sans"/>
              </a:rPr>
              <a:t>Thread priority in Java is integer.</a:t>
            </a:r>
            <a:endParaRPr sz="2000" b="1">
              <a:solidFill>
                <a:srgbClr val="3F3F3F"/>
              </a:solidFill>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5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IN"/>
              <a:t>4</a:t>
            </a:r>
            <a:endParaRPr/>
          </a:p>
        </p:txBody>
      </p:sp>
      <p:sp>
        <p:nvSpPr>
          <p:cNvPr id="1032" name="Google Shape;1032;p5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IN"/>
              <a:t>Which of the following statements is incorrect?</a:t>
            </a:r>
            <a:endParaRPr/>
          </a:p>
        </p:txBody>
      </p:sp>
      <p:sp>
        <p:nvSpPr>
          <p:cNvPr id="1033" name="Google Shape;1033;p55"/>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Multithreading helps in minimizing the CPU idle time</a:t>
            </a:r>
            <a:endParaRPr/>
          </a:p>
        </p:txBody>
      </p:sp>
      <p:sp>
        <p:nvSpPr>
          <p:cNvPr id="1034" name="Google Shape;1034;p55"/>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Multitasking helps in minimizing the CPU idle time</a:t>
            </a:r>
            <a:endParaRPr/>
          </a:p>
        </p:txBody>
      </p:sp>
      <p:sp>
        <p:nvSpPr>
          <p:cNvPr id="1035" name="Google Shape;1035;p55"/>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Two threads can have same priority</a:t>
            </a:r>
            <a:endParaRPr/>
          </a:p>
        </p:txBody>
      </p:sp>
      <p:sp>
        <p:nvSpPr>
          <p:cNvPr id="1036" name="Google Shape;1036;p55"/>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A thread can exist only in two states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5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IN"/>
              <a:t>4</a:t>
            </a:r>
            <a:endParaRPr/>
          </a:p>
        </p:txBody>
      </p:sp>
      <p:sp>
        <p:nvSpPr>
          <p:cNvPr id="1042" name="Google Shape;1042;p5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IN"/>
              <a:t>Which of the following statements is incorrect?</a:t>
            </a:r>
            <a:endParaRPr/>
          </a:p>
        </p:txBody>
      </p:sp>
      <p:sp>
        <p:nvSpPr>
          <p:cNvPr id="1043" name="Google Shape;1043;p56"/>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IN"/>
              <a:t>D. A thread can exist only in two states</a:t>
            </a:r>
            <a:endParaRPr/>
          </a:p>
        </p:txBody>
      </p:sp>
      <p:sp>
        <p:nvSpPr>
          <p:cNvPr id="1044" name="Google Shape;1044;p56"/>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Multithreading helps in minimizing the CPU idle time</a:t>
            </a:r>
            <a:endParaRPr/>
          </a:p>
        </p:txBody>
      </p:sp>
      <p:sp>
        <p:nvSpPr>
          <p:cNvPr id="1045" name="Google Shape;1045;p56"/>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Multitasking helps in minimizing the CPU idle time</a:t>
            </a:r>
            <a:endParaRPr/>
          </a:p>
        </p:txBody>
      </p:sp>
      <p:sp>
        <p:nvSpPr>
          <p:cNvPr id="1046" name="Google Shape;1046;p56"/>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Two threads can have same priority</a:t>
            </a:r>
            <a:endParaRPr/>
          </a:p>
        </p:txBody>
      </p:sp>
      <p:sp>
        <p:nvSpPr>
          <p:cNvPr id="1047" name="Google Shape;1047;p56"/>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A thread can exist only in two states</a:t>
            </a:r>
            <a:endParaRPr/>
          </a:p>
        </p:txBody>
      </p:sp>
      <p:sp>
        <p:nvSpPr>
          <p:cNvPr id="1048" name="Google Shape;1048;p56"/>
          <p:cNvSpPr txBox="1"/>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IN" sz="2000" b="1">
                <a:solidFill>
                  <a:srgbClr val="3F3F3F"/>
                </a:solidFill>
                <a:latin typeface="Open Sans"/>
                <a:ea typeface="Open Sans"/>
                <a:cs typeface="Open Sans"/>
                <a:sym typeface="Open Sans"/>
              </a:rPr>
              <a:t>A thread can exist in number of states.</a:t>
            </a:r>
            <a:endParaRPr sz="2000" b="1">
              <a:solidFill>
                <a:srgbClr val="3F3F3F"/>
              </a:solidFill>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57"/>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IN"/>
              <a:t>5</a:t>
            </a:r>
            <a:endParaRPr/>
          </a:p>
        </p:txBody>
      </p:sp>
      <p:sp>
        <p:nvSpPr>
          <p:cNvPr id="1054" name="Google Shape;1054;p57"/>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IN"/>
              <a:t>Which of the following is the correct way of inheriting </a:t>
            </a:r>
            <a:r>
              <a:rPr lang="en-IN" i="1"/>
              <a:t>class A</a:t>
            </a:r>
            <a:r>
              <a:rPr lang="en-IN"/>
              <a:t> by </a:t>
            </a:r>
            <a:r>
              <a:rPr lang="en-IN" i="1"/>
              <a:t>class B</a:t>
            </a:r>
            <a:r>
              <a:rPr lang="en-IN"/>
              <a:t>? </a:t>
            </a:r>
            <a:endParaRPr/>
          </a:p>
        </p:txBody>
      </p:sp>
      <p:sp>
        <p:nvSpPr>
          <p:cNvPr id="1055" name="Google Shape;1055;p5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Class B + class A {}</a:t>
            </a:r>
            <a:endParaRPr/>
          </a:p>
        </p:txBody>
      </p:sp>
      <p:sp>
        <p:nvSpPr>
          <p:cNvPr id="1056" name="Google Shape;1056;p5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Class B inherits class A {}</a:t>
            </a:r>
            <a:endParaRPr/>
          </a:p>
        </p:txBody>
      </p:sp>
      <p:sp>
        <p:nvSpPr>
          <p:cNvPr id="1057" name="Google Shape;1057;p57"/>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Class B extends Class A {}</a:t>
            </a:r>
            <a:endParaRPr/>
          </a:p>
        </p:txBody>
      </p:sp>
      <p:sp>
        <p:nvSpPr>
          <p:cNvPr id="1058" name="Google Shape;1058;p57"/>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None of the above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
          <p:cNvSpPr txBox="1">
            <a:spLocks noGrp="1"/>
          </p:cNvSpPr>
          <p:nvPr>
            <p:ph type="body" idx="1"/>
          </p:nvPr>
        </p:nvSpPr>
        <p:spPr>
          <a:xfrm>
            <a:off x="1354551" y="2692058"/>
            <a:ext cx="8386349" cy="548640"/>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solidFill>
                  <a:srgbClr val="3F3F3F"/>
                </a:solidFill>
              </a:rPr>
              <a:t>Implement thread safety in the project</a:t>
            </a:r>
            <a:endParaRPr>
              <a:solidFill>
                <a:srgbClr val="3F3F3F"/>
              </a:solidFill>
            </a:endParaRPr>
          </a:p>
        </p:txBody>
      </p:sp>
      <p:sp>
        <p:nvSpPr>
          <p:cNvPr id="435" name="Google Shape;435;p6"/>
          <p:cNvSpPr txBox="1">
            <a:spLocks noGrp="1"/>
          </p:cNvSpPr>
          <p:nvPr>
            <p:ph type="body" idx="2"/>
          </p:nvPr>
        </p:nvSpPr>
        <p:spPr>
          <a:xfrm>
            <a:off x="1354551" y="3865401"/>
            <a:ext cx="8386349" cy="548640"/>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solidFill>
                  <a:srgbClr val="3F3F3F"/>
                </a:solidFill>
              </a:rPr>
              <a:t>Implement the custom exception handlers </a:t>
            </a:r>
            <a:endParaRPr>
              <a:solidFill>
                <a:srgbClr val="3F3F3F"/>
              </a:solidFill>
            </a:endParaRPr>
          </a:p>
        </p:txBody>
      </p:sp>
      <p:sp>
        <p:nvSpPr>
          <p:cNvPr id="436" name="Google Shape;436;p6"/>
          <p:cNvSpPr txBox="1">
            <a:spLocks noGrp="1"/>
          </p:cNvSpPr>
          <p:nvPr>
            <p:ph type="body" idx="3"/>
          </p:nvPr>
        </p:nvSpPr>
        <p:spPr>
          <a:xfrm>
            <a:off x="1354551" y="5038744"/>
            <a:ext cx="8386349" cy="548640"/>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solidFill>
                  <a:srgbClr val="3F3F3F"/>
                </a:solidFill>
              </a:rPr>
              <a:t>Enumerate the OOPs concepts in detail</a:t>
            </a:r>
            <a:endParaRPr>
              <a:solidFill>
                <a:srgbClr val="3F3F3F"/>
              </a:solidFill>
            </a:endParaRPr>
          </a:p>
        </p:txBody>
      </p:sp>
      <p:sp>
        <p:nvSpPr>
          <p:cNvPr id="437" name="Google Shape;437;p6"/>
          <p:cNvSpPr txBox="1">
            <a:spLocks noGrp="1"/>
          </p:cNvSpPr>
          <p:nvPr>
            <p:ph type="body" idx="4"/>
          </p:nvPr>
        </p:nvSpPr>
        <p:spPr>
          <a:xfrm>
            <a:off x="1354551" y="6212087"/>
            <a:ext cx="8386349" cy="548640"/>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solidFill>
                  <a:srgbClr val="3F3F3F"/>
                </a:solidFill>
              </a:rPr>
              <a:t>Create and perform CRUD operations on a file</a:t>
            </a:r>
            <a:endParaRPr>
              <a:solidFill>
                <a:srgbClr val="3F3F3F"/>
              </a:solidFill>
            </a:endParaRPr>
          </a:p>
        </p:txBody>
      </p:sp>
      <p:sp>
        <p:nvSpPr>
          <p:cNvPr id="438" name="Google Shape;438;p6"/>
          <p:cNvSpPr txBox="1"/>
          <p:nvPr/>
        </p:nvSpPr>
        <p:spPr>
          <a:xfrm>
            <a:off x="913080" y="1722207"/>
            <a:ext cx="8338800" cy="787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By the end of this lesson, you will be able to:</a:t>
            </a:r>
            <a:endParaRPr sz="2200" b="0" i="0" u="none" strike="noStrike" cap="none">
              <a:solidFill>
                <a:srgbClr val="3F3F3F"/>
              </a:solidFill>
              <a:latin typeface="Open Sans"/>
              <a:ea typeface="Open Sans"/>
              <a:cs typeface="Open Sans"/>
              <a:sym typeface="Open Sans"/>
            </a:endParaRPr>
          </a:p>
        </p:txBody>
      </p:sp>
      <p:pic>
        <p:nvPicPr>
          <p:cNvPr id="439" name="Google Shape;439;p6"/>
          <p:cNvPicPr preferRelativeResize="0"/>
          <p:nvPr/>
        </p:nvPicPr>
        <p:blipFill rotWithShape="1">
          <a:blip r:embed="rId3">
            <a:alphaModFix/>
          </a:blip>
          <a:srcRect/>
          <a:stretch/>
        </p:blipFill>
        <p:spPr>
          <a:xfrm>
            <a:off x="913063" y="2719494"/>
            <a:ext cx="489335" cy="489335"/>
          </a:xfrm>
          <a:prstGeom prst="rect">
            <a:avLst/>
          </a:prstGeom>
          <a:noFill/>
          <a:ln>
            <a:noFill/>
          </a:ln>
        </p:spPr>
      </p:pic>
      <p:pic>
        <p:nvPicPr>
          <p:cNvPr id="440" name="Google Shape;440;p6"/>
          <p:cNvPicPr preferRelativeResize="0"/>
          <p:nvPr/>
        </p:nvPicPr>
        <p:blipFill rotWithShape="1">
          <a:blip r:embed="rId3">
            <a:alphaModFix/>
          </a:blip>
          <a:srcRect/>
          <a:stretch/>
        </p:blipFill>
        <p:spPr>
          <a:xfrm>
            <a:off x="913063" y="3886012"/>
            <a:ext cx="489335" cy="489335"/>
          </a:xfrm>
          <a:prstGeom prst="rect">
            <a:avLst/>
          </a:prstGeom>
          <a:noFill/>
          <a:ln>
            <a:noFill/>
          </a:ln>
        </p:spPr>
      </p:pic>
      <p:pic>
        <p:nvPicPr>
          <p:cNvPr id="441" name="Google Shape;441;p6"/>
          <p:cNvPicPr preferRelativeResize="0"/>
          <p:nvPr/>
        </p:nvPicPr>
        <p:blipFill rotWithShape="1">
          <a:blip r:embed="rId3">
            <a:alphaModFix/>
          </a:blip>
          <a:srcRect/>
          <a:stretch/>
        </p:blipFill>
        <p:spPr>
          <a:xfrm>
            <a:off x="913063" y="6219048"/>
            <a:ext cx="489335" cy="489335"/>
          </a:xfrm>
          <a:prstGeom prst="rect">
            <a:avLst/>
          </a:prstGeom>
          <a:noFill/>
          <a:ln>
            <a:noFill/>
          </a:ln>
        </p:spPr>
      </p:pic>
      <p:pic>
        <p:nvPicPr>
          <p:cNvPr id="442" name="Google Shape;442;p6"/>
          <p:cNvPicPr preferRelativeResize="0"/>
          <p:nvPr/>
        </p:nvPicPr>
        <p:blipFill rotWithShape="1">
          <a:blip r:embed="rId3">
            <a:alphaModFix/>
          </a:blip>
          <a:srcRect/>
          <a:stretch/>
        </p:blipFill>
        <p:spPr>
          <a:xfrm>
            <a:off x="913063" y="5052530"/>
            <a:ext cx="489335" cy="48933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8"/>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IN"/>
              <a:t>5</a:t>
            </a:r>
            <a:endParaRPr/>
          </a:p>
        </p:txBody>
      </p:sp>
      <p:sp>
        <p:nvSpPr>
          <p:cNvPr id="1064" name="Google Shape;1064;p58"/>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IN"/>
              <a:t>Which of the following is the correct way of inheriting </a:t>
            </a:r>
            <a:r>
              <a:rPr lang="en-IN" i="1"/>
              <a:t>class A</a:t>
            </a:r>
            <a:r>
              <a:rPr lang="en-IN"/>
              <a:t> by </a:t>
            </a:r>
            <a:r>
              <a:rPr lang="en-IN" i="1"/>
              <a:t>class B</a:t>
            </a:r>
            <a:r>
              <a:rPr lang="en-IN"/>
              <a:t>? </a:t>
            </a:r>
            <a:endParaRPr/>
          </a:p>
        </p:txBody>
      </p:sp>
      <p:sp>
        <p:nvSpPr>
          <p:cNvPr id="1065" name="Google Shape;1065;p58"/>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IN"/>
              <a:t>D. None of the above</a:t>
            </a:r>
            <a:endParaRPr/>
          </a:p>
        </p:txBody>
      </p:sp>
      <p:sp>
        <p:nvSpPr>
          <p:cNvPr id="1066" name="Google Shape;1066;p58"/>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Class B + class A {}</a:t>
            </a:r>
            <a:endParaRPr/>
          </a:p>
        </p:txBody>
      </p:sp>
      <p:sp>
        <p:nvSpPr>
          <p:cNvPr id="1067" name="Google Shape;1067;p58"/>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Class B inherits class A {}</a:t>
            </a:r>
            <a:endParaRPr/>
          </a:p>
        </p:txBody>
      </p:sp>
      <p:sp>
        <p:nvSpPr>
          <p:cNvPr id="1068" name="Google Shape;1068;p58"/>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Class B extends Class A {}</a:t>
            </a:r>
            <a:endParaRPr/>
          </a:p>
        </p:txBody>
      </p:sp>
      <p:sp>
        <p:nvSpPr>
          <p:cNvPr id="1069" name="Google Shape;1069;p58"/>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IN"/>
              <a:t>None of the above</a:t>
            </a:r>
            <a:endParaRPr/>
          </a:p>
        </p:txBody>
      </p:sp>
      <p:sp>
        <p:nvSpPr>
          <p:cNvPr id="1070" name="Google Shape;1070;p58"/>
          <p:cNvSpPr txBox="1"/>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None/>
            </a:pPr>
            <a:r>
              <a:rPr lang="en-IN" sz="2000" b="1">
                <a:solidFill>
                  <a:srgbClr val="3F3F3F"/>
                </a:solidFill>
                <a:latin typeface="Open Sans"/>
                <a:ea typeface="Open Sans"/>
                <a:cs typeface="Open Sans"/>
                <a:sym typeface="Open Sans"/>
              </a:rPr>
              <a:t>Class A and Class B can not be inherited using the any of the above options.</a:t>
            </a:r>
            <a:endParaRPr sz="2000" b="1">
              <a:solidFill>
                <a:srgbClr val="3F3F3F"/>
              </a:solidFill>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59"/>
          <p:cNvSpPr txBox="1"/>
          <p:nvPr/>
        </p:nvSpPr>
        <p:spPr>
          <a:xfrm>
            <a:off x="12415652" y="1564639"/>
            <a:ext cx="3484800" cy="320147"/>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IN" sz="2200" b="1" i="0" u="none" strike="noStrike" cap="none">
                <a:solidFill>
                  <a:schemeClr val="lt1"/>
                </a:solidFill>
                <a:latin typeface="Open Sans"/>
                <a:ea typeface="Open Sans"/>
                <a:cs typeface="Open Sans"/>
                <a:sym typeface="Open Sans"/>
              </a:rPr>
              <a:t>Duration: 30 min.</a:t>
            </a:r>
            <a:endParaRPr sz="2200" b="1" i="0" u="none" strike="noStrike" cap="none">
              <a:solidFill>
                <a:schemeClr val="lt1"/>
              </a:solidFill>
              <a:latin typeface="Open Sans"/>
              <a:ea typeface="Open Sans"/>
              <a:cs typeface="Open Sans"/>
              <a:sym typeface="Open Sans"/>
            </a:endParaRPr>
          </a:p>
        </p:txBody>
      </p:sp>
      <p:sp>
        <p:nvSpPr>
          <p:cNvPr id="1077" name="Google Shape;1077;p59"/>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a:t>File Handling</a:t>
            </a:r>
            <a:endParaRPr>
              <a:solidFill>
                <a:schemeClr val="lt1"/>
              </a:solidFill>
              <a:latin typeface="Open Sans"/>
              <a:ea typeface="Open Sans"/>
              <a:cs typeface="Open Sans"/>
              <a:sym typeface="Open Sans"/>
            </a:endParaRPr>
          </a:p>
        </p:txBody>
      </p:sp>
      <p:sp>
        <p:nvSpPr>
          <p:cNvPr id="1078" name="Google Shape;1078;p59"/>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p>
            <a:pPr marL="0" lvl="0" indent="0" algn="l" rtl="0">
              <a:lnSpc>
                <a:spcPct val="107000"/>
              </a:lnSpc>
              <a:spcBef>
                <a:spcPts val="0"/>
              </a:spcBef>
              <a:spcAft>
                <a:spcPts val="0"/>
              </a:spcAft>
              <a:buClr>
                <a:srgbClr val="000000"/>
              </a:buClr>
              <a:buSzPts val="2200"/>
              <a:buNone/>
            </a:pPr>
            <a:r>
              <a:rPr lang="en-IN" b="1">
                <a:latin typeface="Open Sans"/>
                <a:ea typeface="Open Sans"/>
                <a:cs typeface="Open Sans"/>
                <a:sym typeface="Open Sans"/>
              </a:rPr>
              <a:t>Problem Statement:</a:t>
            </a:r>
            <a:endParaRPr/>
          </a:p>
          <a:p>
            <a:pPr marL="0" lvl="0" indent="0" algn="l" rtl="0">
              <a:lnSpc>
                <a:spcPct val="107000"/>
              </a:lnSpc>
              <a:spcBef>
                <a:spcPts val="0"/>
              </a:spcBef>
              <a:spcAft>
                <a:spcPts val="0"/>
              </a:spcAft>
              <a:buNone/>
            </a:pPr>
            <a:r>
              <a:rPr lang="en-IN"/>
              <a:t>Write a program to read, write, and append a file.</a:t>
            </a:r>
            <a:endParaRPr>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60"/>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lnSpcReduction="10000"/>
          </a:bodyPr>
          <a:lstStyle/>
          <a:p>
            <a:pPr marL="457200" lvl="0" indent="-317500" algn="l" rtl="0">
              <a:lnSpc>
                <a:spcPct val="250000"/>
              </a:lnSpc>
              <a:spcBef>
                <a:spcPts val="0"/>
              </a:spcBef>
              <a:spcAft>
                <a:spcPts val="0"/>
              </a:spcAft>
              <a:buSzPts val="2200"/>
              <a:buNone/>
            </a:pPr>
            <a:r>
              <a:rPr lang="en-IN" b="1"/>
              <a:t>Course: </a:t>
            </a:r>
            <a:endParaRPr b="1"/>
          </a:p>
          <a:p>
            <a:pPr marL="482600" lvl="5" indent="-342900" algn="l" rtl="0">
              <a:lnSpc>
                <a:spcPct val="150000"/>
              </a:lnSpc>
              <a:spcBef>
                <a:spcPts val="500"/>
              </a:spcBef>
              <a:spcAft>
                <a:spcPts val="0"/>
              </a:spcAft>
              <a:buClr>
                <a:schemeClr val="lt1"/>
              </a:buClr>
              <a:buSzPts val="2200"/>
              <a:buFont typeface="Noto Sans Symbols"/>
              <a:buChar char="▪"/>
            </a:pPr>
            <a:r>
              <a:rPr lang="en-IN" sz="2200">
                <a:solidFill>
                  <a:schemeClr val="lt1"/>
                </a:solidFill>
                <a:latin typeface="Open Sans"/>
                <a:ea typeface="Open Sans"/>
                <a:cs typeface="Open Sans"/>
                <a:sym typeface="Open Sans"/>
              </a:rPr>
              <a:t>Beginning Java Data Structures and Algorithms</a:t>
            </a:r>
            <a:endParaRPr b="1"/>
          </a:p>
          <a:p>
            <a:pPr marL="482600" lvl="5" indent="-342900" algn="l" rtl="0">
              <a:lnSpc>
                <a:spcPct val="150000"/>
              </a:lnSpc>
              <a:spcBef>
                <a:spcPts val="500"/>
              </a:spcBef>
              <a:spcAft>
                <a:spcPts val="0"/>
              </a:spcAft>
              <a:buClr>
                <a:schemeClr val="lt1"/>
              </a:buClr>
              <a:buSzPts val="2200"/>
              <a:buFont typeface="Noto Sans Symbols"/>
              <a:buChar char="▪"/>
            </a:pPr>
            <a:r>
              <a:rPr lang="en-IN" sz="2200">
                <a:solidFill>
                  <a:schemeClr val="lt1"/>
                </a:solidFill>
                <a:latin typeface="Open Sans"/>
                <a:ea typeface="Open Sans"/>
                <a:cs typeface="Open Sans"/>
                <a:sym typeface="Open Sans"/>
              </a:rPr>
              <a:t>Maven Tutorial - Manage Java Dependencies in 20 Steps</a:t>
            </a:r>
            <a:endParaRPr sz="2200">
              <a:solidFill>
                <a:schemeClr val="lt1"/>
              </a:solidFill>
              <a:latin typeface="Open Sans"/>
              <a:ea typeface="Open Sans"/>
              <a:cs typeface="Open Sans"/>
              <a:sym typeface="Open Sans"/>
            </a:endParaRPr>
          </a:p>
          <a:p>
            <a:pPr marL="2743200" lvl="0" indent="0" algn="l" rtl="0">
              <a:lnSpc>
                <a:spcPct val="150000"/>
              </a:lnSpc>
              <a:spcBef>
                <a:spcPts val="1000"/>
              </a:spcBef>
              <a:spcAft>
                <a:spcPts val="0"/>
              </a:spcAft>
              <a:buNone/>
            </a:pPr>
            <a:endParaRPr sz="2200">
              <a:solidFill>
                <a:schemeClr val="lt1"/>
              </a:solidFill>
              <a:latin typeface="Open Sans"/>
              <a:ea typeface="Open Sans"/>
              <a:cs typeface="Open Sans"/>
              <a:sym typeface="Open Sans"/>
            </a:endParaRPr>
          </a:p>
          <a:p>
            <a:pPr marL="457200" lvl="0" indent="-317500" algn="l" rtl="0">
              <a:lnSpc>
                <a:spcPct val="115000"/>
              </a:lnSpc>
              <a:spcBef>
                <a:spcPts val="0"/>
              </a:spcBef>
              <a:spcAft>
                <a:spcPts val="0"/>
              </a:spcAft>
              <a:buSzPts val="2200"/>
              <a:buNone/>
            </a:pPr>
            <a:r>
              <a:rPr lang="en-IN" b="1"/>
              <a:t>You should be able to: </a:t>
            </a:r>
            <a:endParaRPr/>
          </a:p>
          <a:p>
            <a:pPr marL="482600" lvl="5" indent="-342900" algn="l" rtl="0">
              <a:lnSpc>
                <a:spcPct val="115000"/>
              </a:lnSpc>
              <a:spcBef>
                <a:spcPts val="500"/>
              </a:spcBef>
              <a:spcAft>
                <a:spcPts val="0"/>
              </a:spcAft>
              <a:buClr>
                <a:schemeClr val="lt1"/>
              </a:buClr>
              <a:buSzPts val="2200"/>
              <a:buFont typeface="Noto Sans Symbols"/>
              <a:buChar char="▪"/>
            </a:pPr>
            <a:r>
              <a:rPr lang="en-IN" sz="2200">
                <a:solidFill>
                  <a:schemeClr val="lt1"/>
                </a:solidFill>
                <a:latin typeface="Open Sans"/>
                <a:ea typeface="Open Sans"/>
                <a:cs typeface="Open Sans"/>
                <a:sym typeface="Open Sans"/>
              </a:rPr>
              <a:t>Explain the fundamentals of data structure</a:t>
            </a:r>
            <a:endParaRPr sz="2200">
              <a:solidFill>
                <a:schemeClr val="lt1"/>
              </a:solidFill>
              <a:latin typeface="Open Sans"/>
              <a:ea typeface="Open Sans"/>
              <a:cs typeface="Open Sans"/>
              <a:sym typeface="Open Sans"/>
            </a:endParaRPr>
          </a:p>
          <a:p>
            <a:pPr marL="482600" lvl="5" indent="-342900" algn="l" rtl="0">
              <a:lnSpc>
                <a:spcPct val="115000"/>
              </a:lnSpc>
              <a:spcBef>
                <a:spcPts val="500"/>
              </a:spcBef>
              <a:spcAft>
                <a:spcPts val="0"/>
              </a:spcAft>
              <a:buClr>
                <a:schemeClr val="lt1"/>
              </a:buClr>
              <a:buSzPts val="2200"/>
              <a:buFont typeface="Noto Sans Symbols"/>
              <a:buChar char="▪"/>
            </a:pPr>
            <a:r>
              <a:rPr lang="en-IN" sz="2200">
                <a:solidFill>
                  <a:schemeClr val="lt1"/>
                </a:solidFill>
                <a:latin typeface="Open Sans"/>
                <a:ea typeface="Open Sans"/>
                <a:cs typeface="Open Sans"/>
                <a:sym typeface="Open Sans"/>
              </a:rPr>
              <a:t>Measure the algorithmic complexity with the Big O notation</a:t>
            </a:r>
            <a:endParaRPr/>
          </a:p>
          <a:p>
            <a:pPr marL="482600" lvl="5" indent="-342900" algn="l" rtl="0">
              <a:lnSpc>
                <a:spcPct val="115000"/>
              </a:lnSpc>
              <a:spcBef>
                <a:spcPts val="500"/>
              </a:spcBef>
              <a:spcAft>
                <a:spcPts val="0"/>
              </a:spcAft>
              <a:buClr>
                <a:schemeClr val="lt1"/>
              </a:buClr>
              <a:buSzPts val="2200"/>
              <a:buFont typeface="Open Sans"/>
              <a:buChar char="▪"/>
            </a:pPr>
            <a:r>
              <a:rPr lang="en-IN" sz="2200">
                <a:solidFill>
                  <a:schemeClr val="lt1"/>
                </a:solidFill>
                <a:latin typeface="Open Sans"/>
                <a:ea typeface="Open Sans"/>
                <a:cs typeface="Open Sans"/>
                <a:sym typeface="Open Sans"/>
              </a:rPr>
              <a:t>Explain the fundamentals of Maven</a:t>
            </a:r>
            <a:endParaRPr sz="2200">
              <a:solidFill>
                <a:schemeClr val="lt1"/>
              </a:solidFill>
              <a:latin typeface="Open Sans"/>
              <a:ea typeface="Open Sans"/>
              <a:cs typeface="Open Sans"/>
              <a:sym typeface="Open Sans"/>
            </a:endParaRPr>
          </a:p>
          <a:p>
            <a:pPr marL="482600" lvl="5" indent="-342900" algn="l" rtl="0">
              <a:lnSpc>
                <a:spcPct val="115000"/>
              </a:lnSpc>
              <a:spcBef>
                <a:spcPts val="500"/>
              </a:spcBef>
              <a:spcAft>
                <a:spcPts val="0"/>
              </a:spcAft>
              <a:buClr>
                <a:schemeClr val="lt1"/>
              </a:buClr>
              <a:buSzPts val="2200"/>
              <a:buFont typeface="Open Sans"/>
              <a:buChar char="▪"/>
            </a:pPr>
            <a:r>
              <a:rPr lang="en-IN" sz="2200">
                <a:solidFill>
                  <a:schemeClr val="lt1"/>
                </a:solidFill>
                <a:latin typeface="Open Sans"/>
                <a:ea typeface="Open Sans"/>
                <a:cs typeface="Open Sans"/>
                <a:sym typeface="Open Sans"/>
              </a:rPr>
              <a:t>Set up your first Maven project</a:t>
            </a:r>
            <a:endParaRPr sz="2200">
              <a:solidFill>
                <a:schemeClr val="lt1"/>
              </a:solidFill>
              <a:latin typeface="Open Sans"/>
              <a:ea typeface="Open Sans"/>
              <a:cs typeface="Open Sans"/>
              <a:sym typeface="Open Sans"/>
            </a:endParaRPr>
          </a:p>
          <a:p>
            <a:pPr marL="482600" lvl="5" indent="-342900" algn="l" rtl="0">
              <a:lnSpc>
                <a:spcPct val="115000"/>
              </a:lnSpc>
              <a:spcBef>
                <a:spcPts val="500"/>
              </a:spcBef>
              <a:spcAft>
                <a:spcPts val="0"/>
              </a:spcAft>
              <a:buClr>
                <a:schemeClr val="lt1"/>
              </a:buClr>
              <a:buSzPts val="2200"/>
              <a:buFont typeface="Open Sans"/>
              <a:buChar char="▪"/>
            </a:pPr>
            <a:r>
              <a:rPr lang="en-IN" sz="2200">
                <a:solidFill>
                  <a:schemeClr val="lt1"/>
                </a:solidFill>
                <a:latin typeface="Open Sans"/>
                <a:ea typeface="Open Sans"/>
                <a:cs typeface="Open Sans"/>
                <a:sym typeface="Open Sans"/>
              </a:rPr>
              <a:t>Build a jar</a:t>
            </a:r>
            <a:endParaRPr sz="2200">
              <a:solidFill>
                <a:schemeClr val="lt1"/>
              </a:solidFill>
              <a:latin typeface="Open Sans"/>
              <a:ea typeface="Open Sans"/>
              <a:cs typeface="Open Sans"/>
              <a:sym typeface="Open Sans"/>
            </a:endParaRPr>
          </a:p>
          <a:p>
            <a:pPr marL="0" lvl="0" indent="0" algn="l" rtl="0">
              <a:lnSpc>
                <a:spcPct val="150000"/>
              </a:lnSpc>
              <a:spcBef>
                <a:spcPts val="500"/>
              </a:spcBef>
              <a:spcAft>
                <a:spcPts val="0"/>
              </a:spcAft>
              <a:buNone/>
            </a:pPr>
            <a:endParaRPr sz="2200">
              <a:solidFill>
                <a:schemeClr val="lt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IN"/>
              <a:t>Concurrency and Multithreading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Overview of Concurrency and Multithreading</a:t>
            </a:r>
            <a:endParaRPr/>
          </a:p>
        </p:txBody>
      </p:sp>
      <p:sp>
        <p:nvSpPr>
          <p:cNvPr id="454" name="Google Shape;454;p8"/>
          <p:cNvSpPr txBox="1"/>
          <p:nvPr/>
        </p:nvSpPr>
        <p:spPr>
          <a:xfrm>
            <a:off x="831850" y="1550666"/>
            <a:ext cx="14592300" cy="2800767"/>
          </a:xfrm>
          <a:prstGeom prst="rect">
            <a:avLst/>
          </a:prstGeom>
          <a:noFill/>
          <a:ln>
            <a:noFill/>
          </a:ln>
        </p:spPr>
        <p:txBody>
          <a:bodyPr spcFirstLastPara="1" wrap="square" lIns="91425" tIns="45700" rIns="91425" bIns="45700" anchor="t" anchorCtr="0">
            <a:spAutoFit/>
          </a:bodyPr>
          <a:lstStyle/>
          <a:p>
            <a:pPr marL="457200" marR="0" lvl="0" indent="-368300" algn="just" rtl="0">
              <a:lnSpc>
                <a:spcPct val="115000"/>
              </a:lnSpc>
              <a:spcBef>
                <a:spcPts val="0"/>
              </a:spcBef>
              <a:spcAft>
                <a:spcPts val="0"/>
              </a:spcAft>
              <a:buClr>
                <a:srgbClr val="3F3F3F"/>
              </a:buClr>
              <a:buSzPts val="2200"/>
              <a:buFont typeface="Open Sans"/>
              <a:buChar char="●"/>
            </a:pPr>
            <a:r>
              <a:rPr lang="en-IN" sz="2200" b="0" i="0" u="none" strike="noStrike" cap="none">
                <a:solidFill>
                  <a:srgbClr val="3F3F3F"/>
                </a:solidFill>
                <a:latin typeface="Open Sans"/>
                <a:ea typeface="Open Sans"/>
                <a:cs typeface="Open Sans"/>
                <a:sym typeface="Open Sans"/>
              </a:rPr>
              <a:t>Concurrency is the ability to run multiple programs in parallel. It enables a program to achieve high performance and throughput by utilizing the untapped capabilities of the underlying operating system.</a:t>
            </a:r>
            <a:endParaRPr sz="1400" b="0" i="0" u="none" strike="noStrike" cap="none">
              <a:solidFill>
                <a:srgbClr val="3F3F3F"/>
              </a:solidFill>
              <a:latin typeface="Arial"/>
              <a:ea typeface="Arial"/>
              <a:cs typeface="Arial"/>
              <a:sym typeface="Arial"/>
            </a:endParaRPr>
          </a:p>
          <a:p>
            <a:pPr marL="457200" marR="0" lvl="0" indent="0" algn="just" rtl="0">
              <a:lnSpc>
                <a:spcPct val="115000"/>
              </a:lnSpc>
              <a:spcBef>
                <a:spcPts val="0"/>
              </a:spcBef>
              <a:spcAft>
                <a:spcPts val="0"/>
              </a:spcAft>
              <a:buNone/>
            </a:pPr>
            <a:endParaRPr sz="2200">
              <a:solidFill>
                <a:srgbClr val="3F3F3F"/>
              </a:solidFill>
              <a:latin typeface="Open Sans"/>
              <a:ea typeface="Open Sans"/>
              <a:cs typeface="Open Sans"/>
              <a:sym typeface="Open Sans"/>
            </a:endParaRPr>
          </a:p>
          <a:p>
            <a:pPr marL="457200" marR="0" lvl="0" indent="0" algn="just" rtl="0">
              <a:lnSpc>
                <a:spcPct val="115000"/>
              </a:lnSpc>
              <a:spcBef>
                <a:spcPts val="0"/>
              </a:spcBef>
              <a:spcAft>
                <a:spcPts val="0"/>
              </a:spcAft>
              <a:buNone/>
            </a:pPr>
            <a:endParaRPr sz="2200">
              <a:solidFill>
                <a:srgbClr val="3F3F3F"/>
              </a:solidFill>
              <a:latin typeface="Open Sans"/>
              <a:ea typeface="Open Sans"/>
              <a:cs typeface="Open Sans"/>
              <a:sym typeface="Open Sans"/>
            </a:endParaRPr>
          </a:p>
          <a:p>
            <a:pPr marL="457200" marR="0" lvl="0" indent="-368300" algn="just" rtl="0">
              <a:lnSpc>
                <a:spcPct val="115000"/>
              </a:lnSpc>
              <a:spcBef>
                <a:spcPts val="0"/>
              </a:spcBef>
              <a:spcAft>
                <a:spcPts val="0"/>
              </a:spcAft>
              <a:buClr>
                <a:srgbClr val="3F3F3F"/>
              </a:buClr>
              <a:buSzPts val="2200"/>
              <a:buFont typeface="Open Sans"/>
              <a:buChar char="●"/>
            </a:pPr>
            <a:r>
              <a:rPr lang="en-IN" sz="2200" b="0" i="0" u="none" strike="noStrike" cap="none">
                <a:solidFill>
                  <a:srgbClr val="3F3F3F"/>
                </a:solidFill>
                <a:latin typeface="Open Sans"/>
                <a:ea typeface="Open Sans"/>
                <a:cs typeface="Open Sans"/>
                <a:sym typeface="Open Sans"/>
              </a:rPr>
              <a:t>Multithreading feature allows concurrent execution of multiple parts of a program for maximum CPU utilization. Each part of such a program is called a thread. </a:t>
            </a:r>
            <a:endParaRPr sz="1400" b="0" i="0" u="none" strike="noStrike" cap="none">
              <a:solidFill>
                <a:srgbClr val="3F3F3F"/>
              </a:solidFill>
              <a:latin typeface="Arial"/>
              <a:ea typeface="Arial"/>
              <a:cs typeface="Arial"/>
              <a:sym typeface="Arial"/>
            </a:endParaRPr>
          </a:p>
          <a:p>
            <a:pPr marL="0" marR="0" lvl="0" indent="0" algn="just" rtl="0">
              <a:lnSpc>
                <a:spcPct val="115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p:txBody>
      </p:sp>
      <p:sp>
        <p:nvSpPr>
          <p:cNvPr id="455" name="Google Shape;455;p8"/>
          <p:cNvSpPr/>
          <p:nvPr/>
        </p:nvSpPr>
        <p:spPr>
          <a:xfrm>
            <a:off x="5600129" y="4072790"/>
            <a:ext cx="4185588" cy="4185589"/>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Mechanism to create threads</a:t>
            </a:r>
            <a:endParaRPr sz="1400" b="0" i="0" u="none" strike="noStrike" cap="none">
              <a:solidFill>
                <a:srgbClr val="3F3F3F"/>
              </a:solidFill>
              <a:latin typeface="Arial"/>
              <a:ea typeface="Arial"/>
              <a:cs typeface="Arial"/>
              <a:sym typeface="Arial"/>
            </a:endParaRPr>
          </a:p>
        </p:txBody>
      </p:sp>
      <p:grpSp>
        <p:nvGrpSpPr>
          <p:cNvPr id="456" name="Google Shape;456;p8"/>
          <p:cNvGrpSpPr/>
          <p:nvPr/>
        </p:nvGrpSpPr>
        <p:grpSpPr>
          <a:xfrm>
            <a:off x="5600129" y="4072790"/>
            <a:ext cx="4710539" cy="4185589"/>
            <a:chOff x="6187236" y="2762742"/>
            <a:chExt cx="4711357" cy="4186316"/>
          </a:xfrm>
        </p:grpSpPr>
        <p:sp>
          <p:nvSpPr>
            <p:cNvPr id="457" name="Google Shape;457;p8"/>
            <p:cNvSpPr/>
            <p:nvPr/>
          </p:nvSpPr>
          <p:spPr>
            <a:xfrm>
              <a:off x="6187236" y="2762742"/>
              <a:ext cx="4186315" cy="4186316"/>
            </a:xfrm>
            <a:prstGeom prst="arc">
              <a:avLst>
                <a:gd name="adj1" fmla="val 19354005"/>
                <a:gd name="adj2" fmla="val 2259154"/>
              </a:avLst>
            </a:prstGeom>
            <a:noFill/>
            <a:ln w="76200" cap="flat" cmpd="sng">
              <a:solidFill>
                <a:srgbClr val="8ECFD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58" name="Google Shape;458;p8"/>
            <p:cNvSpPr/>
            <p:nvPr/>
          </p:nvSpPr>
          <p:spPr>
            <a:xfrm>
              <a:off x="9841444" y="4327325"/>
              <a:ext cx="1057149" cy="1057151"/>
            </a:xfrm>
            <a:prstGeom prst="ellipse">
              <a:avLst/>
            </a:prstGeom>
            <a:solidFill>
              <a:srgbClr val="8ECFDE"/>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grpSp>
        <p:nvGrpSpPr>
          <p:cNvPr id="459" name="Google Shape;459;p8"/>
          <p:cNvGrpSpPr/>
          <p:nvPr/>
        </p:nvGrpSpPr>
        <p:grpSpPr>
          <a:xfrm>
            <a:off x="5075179" y="4072790"/>
            <a:ext cx="4710540" cy="4185589"/>
            <a:chOff x="5662193" y="2762742"/>
            <a:chExt cx="4711358" cy="4186316"/>
          </a:xfrm>
        </p:grpSpPr>
        <p:sp>
          <p:nvSpPr>
            <p:cNvPr id="460" name="Google Shape;460;p8"/>
            <p:cNvSpPr/>
            <p:nvPr/>
          </p:nvSpPr>
          <p:spPr>
            <a:xfrm flipH="1">
              <a:off x="6187236" y="2762742"/>
              <a:ext cx="4186315" cy="4186316"/>
            </a:xfrm>
            <a:prstGeom prst="arc">
              <a:avLst>
                <a:gd name="adj1" fmla="val 19354005"/>
                <a:gd name="adj2" fmla="val 2259154"/>
              </a:avLst>
            </a:prstGeom>
            <a:noFill/>
            <a:ln w="76200" cap="flat" cmpd="sng">
              <a:solidFill>
                <a:srgbClr val="B6E68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461" name="Google Shape;461;p8"/>
            <p:cNvSpPr/>
            <p:nvPr/>
          </p:nvSpPr>
          <p:spPr>
            <a:xfrm flipH="1">
              <a:off x="5662193" y="4327325"/>
              <a:ext cx="1057150" cy="1057151"/>
            </a:xfrm>
            <a:prstGeom prst="ellipse">
              <a:avLst/>
            </a:prstGeom>
            <a:solidFill>
              <a:srgbClr val="B6E682"/>
            </a:solid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grpSp>
      <p:sp>
        <p:nvSpPr>
          <p:cNvPr id="462" name="Google Shape;462;p8"/>
          <p:cNvSpPr txBox="1"/>
          <p:nvPr/>
        </p:nvSpPr>
        <p:spPr>
          <a:xfrm>
            <a:off x="886030" y="5950140"/>
            <a:ext cx="3910045" cy="430887"/>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Extending the “Thread” class</a:t>
            </a:r>
            <a:endParaRPr sz="1400" b="0" i="0" u="none" strike="noStrike" cap="none">
              <a:solidFill>
                <a:srgbClr val="3F3F3F"/>
              </a:solidFill>
              <a:latin typeface="Arial"/>
              <a:ea typeface="Arial"/>
              <a:cs typeface="Arial"/>
              <a:sym typeface="Arial"/>
            </a:endParaRPr>
          </a:p>
        </p:txBody>
      </p:sp>
      <p:sp>
        <p:nvSpPr>
          <p:cNvPr id="463" name="Google Shape;463;p8"/>
          <p:cNvSpPr txBox="1"/>
          <p:nvPr/>
        </p:nvSpPr>
        <p:spPr>
          <a:xfrm>
            <a:off x="10390400" y="5950139"/>
            <a:ext cx="5292283" cy="430887"/>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Implementing the “Runnable” interface</a:t>
            </a:r>
            <a:endParaRPr sz="1400" b="0" i="0" u="none" strike="noStrike" cap="none">
              <a:solidFill>
                <a:srgbClr val="3F3F3F"/>
              </a:solidFill>
              <a:latin typeface="Arial"/>
              <a:ea typeface="Arial"/>
              <a:cs typeface="Arial"/>
              <a:sym typeface="Arial"/>
            </a:endParaRPr>
          </a:p>
        </p:txBody>
      </p:sp>
      <p:pic>
        <p:nvPicPr>
          <p:cNvPr id="464" name="Google Shape;464;p8"/>
          <p:cNvPicPr preferRelativeResize="0"/>
          <p:nvPr/>
        </p:nvPicPr>
        <p:blipFill rotWithShape="1">
          <a:blip r:embed="rId3">
            <a:alphaModFix/>
          </a:blip>
          <a:srcRect/>
          <a:stretch/>
        </p:blipFill>
        <p:spPr>
          <a:xfrm>
            <a:off x="2037500" y="603150"/>
            <a:ext cx="12147700" cy="365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a:t>Mechanisms of Thread Creation</a:t>
            </a:r>
            <a:endParaRPr/>
          </a:p>
        </p:txBody>
      </p:sp>
      <p:sp>
        <p:nvSpPr>
          <p:cNvPr id="471" name="Google Shape;471;p9"/>
          <p:cNvSpPr/>
          <p:nvPr/>
        </p:nvSpPr>
        <p:spPr>
          <a:xfrm>
            <a:off x="895350" y="1550666"/>
            <a:ext cx="6800850" cy="6707713"/>
          </a:xfrm>
          <a:prstGeom prst="rect">
            <a:avLst/>
          </a:prstGeom>
          <a:solidFill>
            <a:srgbClr val="D8D8D8"/>
          </a:solidFill>
          <a:ln w="25400" cap="flat" cmpd="sng">
            <a:solidFill>
              <a:srgbClr val="42719B"/>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472" name="Google Shape;472;p9"/>
          <p:cNvSpPr/>
          <p:nvPr/>
        </p:nvSpPr>
        <p:spPr>
          <a:xfrm>
            <a:off x="8559802" y="1550666"/>
            <a:ext cx="6800850" cy="6707713"/>
          </a:xfrm>
          <a:prstGeom prst="rect">
            <a:avLst/>
          </a:prstGeom>
          <a:solidFill>
            <a:srgbClr val="D8D8D8"/>
          </a:solidFill>
          <a:ln w="25400" cap="flat" cmpd="sng">
            <a:solidFill>
              <a:srgbClr val="42719B"/>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473" name="Google Shape;473;p9"/>
          <p:cNvSpPr txBox="1"/>
          <p:nvPr/>
        </p:nvSpPr>
        <p:spPr>
          <a:xfrm>
            <a:off x="2275318" y="1705487"/>
            <a:ext cx="3910045"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sng" strike="noStrike" cap="none">
                <a:solidFill>
                  <a:schemeClr val="dk1"/>
                </a:solidFill>
                <a:latin typeface="Open Sans"/>
                <a:ea typeface="Open Sans"/>
                <a:cs typeface="Open Sans"/>
                <a:sym typeface="Open Sans"/>
              </a:rPr>
              <a:t>Extending the “Thread” class</a:t>
            </a:r>
            <a:endParaRPr sz="1400" b="0" i="0" u="none" strike="noStrike" cap="none">
              <a:solidFill>
                <a:srgbClr val="000000"/>
              </a:solidFill>
              <a:latin typeface="Arial"/>
              <a:ea typeface="Arial"/>
              <a:cs typeface="Arial"/>
              <a:sym typeface="Arial"/>
            </a:endParaRPr>
          </a:p>
        </p:txBody>
      </p:sp>
      <p:sp>
        <p:nvSpPr>
          <p:cNvPr id="474" name="Google Shape;474;p9"/>
          <p:cNvSpPr txBox="1"/>
          <p:nvPr/>
        </p:nvSpPr>
        <p:spPr>
          <a:xfrm>
            <a:off x="9380968" y="1705487"/>
            <a:ext cx="5292283"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sng" strike="noStrike" cap="none">
                <a:solidFill>
                  <a:schemeClr val="dk1"/>
                </a:solidFill>
                <a:latin typeface="Open Sans"/>
                <a:ea typeface="Open Sans"/>
                <a:cs typeface="Open Sans"/>
                <a:sym typeface="Open Sans"/>
              </a:rPr>
              <a:t>Implementing the “Runnable” interface</a:t>
            </a:r>
            <a:endParaRPr sz="1400" b="0" i="0" u="none" strike="noStrike" cap="none">
              <a:solidFill>
                <a:srgbClr val="000000"/>
              </a:solidFill>
              <a:latin typeface="Arial"/>
              <a:ea typeface="Arial"/>
              <a:cs typeface="Arial"/>
              <a:sym typeface="Arial"/>
            </a:endParaRPr>
          </a:p>
        </p:txBody>
      </p:sp>
      <p:sp>
        <p:nvSpPr>
          <p:cNvPr id="475" name="Google Shape;475;p9"/>
          <p:cNvSpPr txBox="1"/>
          <p:nvPr/>
        </p:nvSpPr>
        <p:spPr>
          <a:xfrm>
            <a:off x="1265668" y="2271433"/>
            <a:ext cx="5724644" cy="24622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class thrd extends Thread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     public void run()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	try { //some code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	catch (Exception e) {//some code}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sp>
        <p:nvSpPr>
          <p:cNvPr id="476" name="Google Shape;476;p9"/>
          <p:cNvSpPr txBox="1"/>
          <p:nvPr/>
        </p:nvSpPr>
        <p:spPr>
          <a:xfrm>
            <a:off x="1462980" y="5080240"/>
            <a:ext cx="5176866" cy="28007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public class Thread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     public static void main(String[] 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1"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thrd object = new thrd();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object.start();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sp>
        <p:nvSpPr>
          <p:cNvPr id="477" name="Google Shape;477;p9"/>
          <p:cNvSpPr txBox="1"/>
          <p:nvPr/>
        </p:nvSpPr>
        <p:spPr>
          <a:xfrm>
            <a:off x="9265688" y="2381407"/>
            <a:ext cx="5724644" cy="24622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class thrd implements runnable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     public void run()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	try { //some code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	catch (Exception e) {//some code}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sp>
        <p:nvSpPr>
          <p:cNvPr id="478" name="Google Shape;478;p9"/>
          <p:cNvSpPr txBox="1"/>
          <p:nvPr/>
        </p:nvSpPr>
        <p:spPr>
          <a:xfrm>
            <a:off x="9265688" y="5135227"/>
            <a:ext cx="5176866" cy="28007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public class Thread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     public static void main(String[] args)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1"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Thread object = new Thread(new thrd());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object.start();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1" u="none" strike="noStrike" cap="none">
                <a:solidFill>
                  <a:schemeClr val="dk1"/>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pic>
        <p:nvPicPr>
          <p:cNvPr id="479" name="Google Shape;479;p9"/>
          <p:cNvPicPr preferRelativeResize="0"/>
          <p:nvPr/>
        </p:nvPicPr>
        <p:blipFill rotWithShape="1">
          <a:blip r:embed="rId3">
            <a:alphaModFix/>
          </a:blip>
          <a:srcRect/>
          <a:stretch/>
        </p:blipFill>
        <p:spPr>
          <a:xfrm>
            <a:off x="3648375" y="603150"/>
            <a:ext cx="8925950" cy="365775"/>
          </a:xfrm>
          <a:prstGeom prst="rect">
            <a:avLst/>
          </a:prstGeom>
          <a:noFill/>
          <a:ln>
            <a:noFill/>
          </a:ln>
        </p:spPr>
      </p:pic>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3719</Words>
  <Application>Microsoft Office PowerPoint</Application>
  <PresentationFormat>Custom</PresentationFormat>
  <Paragraphs>678</Paragraphs>
  <Slides>62</Slides>
  <Notes>62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62</vt:i4>
      </vt:variant>
    </vt:vector>
  </HeadingPairs>
  <TitlesOfParts>
    <vt:vector size="70" baseType="lpstr">
      <vt:lpstr>Arial</vt:lpstr>
      <vt:lpstr>Noto Sans Symbols</vt:lpstr>
      <vt:lpstr>Open Sans SemiBold</vt:lpstr>
      <vt:lpstr>Open Sans</vt:lpstr>
      <vt:lpstr>Open Sans ExtraBold</vt:lpstr>
      <vt:lpstr>Calibri</vt:lpstr>
      <vt:lpstr>Digital Marketing</vt:lpstr>
      <vt:lpstr>Digital Marketing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Concurrency and Multithreading</vt:lpstr>
      <vt:lpstr>Mechanisms of Thread Creation</vt:lpstr>
      <vt:lpstr>Thread Safety</vt:lpstr>
      <vt:lpstr>The wait(), notify(), and notifyAll()</vt:lpstr>
      <vt:lpstr>The wait(), notify(), and notifyAll() </vt:lpstr>
      <vt:lpstr>Programming the Threads Creation</vt:lpstr>
      <vt:lpstr>Assisted Practice: Guidelines </vt:lpstr>
      <vt:lpstr>Demonstrate the Execution of sleep() and wait()</vt:lpstr>
      <vt:lpstr>Assisted Practice: Guidelines </vt:lpstr>
      <vt:lpstr>PowerPoint Presentation</vt:lpstr>
      <vt:lpstr>Serialization and Deserialization</vt:lpstr>
      <vt:lpstr>Thread Synchronization Mechanisms </vt:lpstr>
      <vt:lpstr>Assisted Practice: Guidelines </vt:lpstr>
      <vt:lpstr>PowerPoint Presentation</vt:lpstr>
      <vt:lpstr>Types of Exceptions</vt:lpstr>
      <vt:lpstr>Types of Synchronous Exceptions</vt:lpstr>
      <vt:lpstr>Difference between Error Class and Exception Class</vt:lpstr>
      <vt:lpstr>Hierarchy of Exception</vt:lpstr>
      <vt:lpstr>try-catch Statement</vt:lpstr>
      <vt:lpstr>try-catch Statements </vt:lpstr>
      <vt:lpstr>Assisted Practice: Guidelines </vt:lpstr>
      <vt:lpstr>Keywords and Custom Exceptions</vt:lpstr>
      <vt:lpstr>Assisted Practice: Guidelines </vt:lpstr>
      <vt:lpstr>Implement the Exception Handlers</vt:lpstr>
      <vt:lpstr>Assisted Practice: Guidelines </vt:lpstr>
      <vt:lpstr>PowerPoint Presentation</vt:lpstr>
      <vt:lpstr>The StandardOpenOptions Enums</vt:lpstr>
      <vt:lpstr>Java Files </vt:lpstr>
      <vt:lpstr>File Handling Mechanisms</vt:lpstr>
      <vt:lpstr>Assisted Practice: Guidelines</vt:lpstr>
      <vt:lpstr>PowerPoint Presentation</vt:lpstr>
      <vt:lpstr>Classes and Objects</vt:lpstr>
      <vt:lpstr>Encapsulation</vt:lpstr>
      <vt:lpstr>Abstraction</vt:lpstr>
      <vt:lpstr>Polymorphism</vt:lpstr>
      <vt:lpstr>Inheritance</vt:lpstr>
      <vt:lpstr>Association, Aggregation, and Composition</vt:lpstr>
      <vt:lpstr>Class, Objects, and Pillars of OOPs</vt:lpstr>
      <vt:lpstr>Assisted Practice: Guidelines </vt:lpstr>
      <vt:lpstr>The Diamond Problem</vt:lpstr>
      <vt:lpstr>Assisted Practice: Guidelines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Handling</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2016-12-06T06:58:02Z</dcterms:created>
  <dcterms:modified xsi:type="dcterms:W3CDTF">2020-05-08T06:05:25Z</dcterms:modified>
</cp:coreProperties>
</file>